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40" r:id="rId3"/>
    <p:sldId id="333" r:id="rId4"/>
    <p:sldId id="258" r:id="rId5"/>
    <p:sldId id="262" r:id="rId6"/>
    <p:sldId id="305" r:id="rId7"/>
    <p:sldId id="313" r:id="rId8"/>
    <p:sldId id="265" r:id="rId9"/>
    <p:sldId id="266" r:id="rId10"/>
    <p:sldId id="272" r:id="rId11"/>
    <p:sldId id="291" r:id="rId12"/>
    <p:sldId id="274" r:id="rId13"/>
    <p:sldId id="339" r:id="rId14"/>
    <p:sldId id="335" r:id="rId15"/>
    <p:sldId id="336" r:id="rId16"/>
    <p:sldId id="338" r:id="rId17"/>
    <p:sldId id="337" r:id="rId18"/>
    <p:sldId id="334" r:id="rId19"/>
    <p:sldId id="314" r:id="rId20"/>
    <p:sldId id="315" r:id="rId21"/>
    <p:sldId id="318" r:id="rId22"/>
    <p:sldId id="319" r:id="rId23"/>
    <p:sldId id="321" r:id="rId24"/>
    <p:sldId id="322" r:id="rId25"/>
    <p:sldId id="323" r:id="rId26"/>
    <p:sldId id="324" r:id="rId27"/>
    <p:sldId id="325" r:id="rId28"/>
    <p:sldId id="326" r:id="rId29"/>
    <p:sldId id="332" r:id="rId30"/>
    <p:sldId id="33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3" autoAdjust="0"/>
    <p:restoredTop sz="90592" autoAdjust="0"/>
  </p:normalViewPr>
  <p:slideViewPr>
    <p:cSldViewPr>
      <p:cViewPr varScale="1">
        <p:scale>
          <a:sx n="134" d="100"/>
          <a:sy n="134" d="100"/>
        </p:scale>
        <p:origin x="140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63BB3A-28E7-4E81-AF75-BA42F052EDC5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EC8A8-1C98-49F3-B88D-F715BAE8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8A8-1C98-49F3-B88D-F715BAE84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4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8A8-1C98-49F3-B88D-F715BAE840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12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CEC8A8-1C98-49F3-B88D-F715BAE840C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74707-202B-4ACC-88F2-B53BF5211735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2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A48-C0EE-418F-B4C3-1BE88F86761B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C1BE4-3C71-453A-B7F0-545A466080CC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3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CDBE-7945-44C7-9DFC-B2663D827D14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2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7C27C-132B-4B31-8DED-71EB56072454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3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DADA1-ACBC-406B-97DF-170E94D73EFE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4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BA76-D94D-4C2E-AB08-04D7134F10D4}" type="datetime1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83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925D8-FA6A-48CF-95DB-291C30C43140}" type="datetime1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2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9CE27-6054-4BDF-83D9-3E49044A99D2}" type="datetime1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1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D62FD-C3AD-4516-BC50-130450A3E9FA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5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C725E-1B04-497E-996E-DC547CDF4E37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8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0A20D-B0C0-448B-B9CF-7E6975A8D4F2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672C-86B4-4FE3-9748-BB707B239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4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cns-snc.ca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hyperlink" Target="https://www.cns-snc.ca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cns-snc.ca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s-snc.ca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2.png"/><Relationship Id="rId5" Type="http://schemas.openxmlformats.org/officeDocument/2006/relationships/hyperlink" Target="https://www.cns-snc.ca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16.png"/><Relationship Id="rId14" Type="http://schemas.openxmlformats.org/officeDocument/2006/relationships/oleObject" Target="../embeddings/oleObject4.bin"/><Relationship Id="rId15" Type="http://schemas.openxmlformats.org/officeDocument/2006/relationships/image" Target="../media/image3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5" Type="http://schemas.openxmlformats.org/officeDocument/2006/relationships/image" Target="../media/image15.png"/><Relationship Id="rId6" Type="http://schemas.openxmlformats.org/officeDocument/2006/relationships/oleObject" Target="../embeddings/oleObject3.bin"/><Relationship Id="rId7" Type="http://schemas.openxmlformats.org/officeDocument/2006/relationships/image" Target="../media/image12.wmf"/><Relationship Id="rId8" Type="http://schemas.openxmlformats.org/officeDocument/2006/relationships/image" Target="../media/image10.png"/><Relationship Id="rId9" Type="http://schemas.openxmlformats.org/officeDocument/2006/relationships/image" Target="../media/image32.png"/><Relationship Id="rId10" Type="http://schemas.openxmlformats.org/officeDocument/2006/relationships/hyperlink" Target="https://www.cns-snc.c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hyperlink" Target="https://www.cns-snc.ca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2.png"/><Relationship Id="rId5" Type="http://schemas.openxmlformats.org/officeDocument/2006/relationships/hyperlink" Target="https://www.cns-snc.ca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s://www.cns-snc.ca/" TargetMode="External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hyperlink" Target="https://www.cns-snc.ca/" TargetMode="Externa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11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1B413-8FD2-446F-B7C0-B56A6661A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111535"/>
            <a:ext cx="8001000" cy="1968653"/>
          </a:xfrm>
        </p:spPr>
        <p:txBody>
          <a:bodyPr>
            <a:normAutofit/>
          </a:bodyPr>
          <a:lstStyle/>
          <a:p>
            <a:r>
              <a:rPr lang="en-US" sz="3000" dirty="0"/>
              <a:t>CBETA Field maps of the FFAG magnets</a:t>
            </a:r>
            <a:br>
              <a:rPr lang="en-US" sz="3000" dirty="0"/>
            </a:br>
            <a:r>
              <a:rPr lang="en-US" sz="3000" dirty="0"/>
              <a:t>and  </a:t>
            </a:r>
            <a:br>
              <a:rPr lang="en-US" sz="3000" dirty="0"/>
            </a:br>
            <a:r>
              <a:rPr lang="en-US" sz="3000" dirty="0"/>
              <a:t>beam optics results of the FFAG cell from </a:t>
            </a:r>
            <a:r>
              <a:rPr lang="en-US" sz="3000" dirty="0" err="1"/>
              <a:t>Zgoubi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42A2D5E-78E3-4E6B-BD70-C15CBAFBE8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N. Tsoupas, F. </a:t>
            </a:r>
            <a:r>
              <a:rPr lang="en-US" dirty="0" err="1"/>
              <a:t>Méot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D4BEFE4-9F47-498F-A8AD-90B2108A658B}"/>
              </a:ext>
            </a:extLst>
          </p:cNvPr>
          <p:cNvSpPr txBox="1"/>
          <p:nvPr/>
        </p:nvSpPr>
        <p:spPr>
          <a:xfrm>
            <a:off x="609600" y="6096000"/>
            <a:ext cx="384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Zgoubi</a:t>
            </a:r>
            <a:r>
              <a:rPr lang="en-US" dirty="0"/>
              <a:t> </a:t>
            </a:r>
            <a:r>
              <a:rPr lang="en-US"/>
              <a:t>workshop August 25 to 30 2019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0C07DB-D4B1-4716-B515-8815782D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1502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3" y="357035"/>
            <a:ext cx="4320361" cy="333846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0125" y="4019052"/>
            <a:ext cx="7893535" cy="2133825"/>
            <a:chOff x="366949" y="2894133"/>
            <a:chExt cx="7893535" cy="213382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4900" y="3326595"/>
              <a:ext cx="1167026" cy="1079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97" y="2894133"/>
              <a:ext cx="1856279" cy="1830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035" y="2898468"/>
              <a:ext cx="2017527" cy="1944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691749" y="3383057"/>
              <a:ext cx="570990" cy="1023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/>
                <a:t>+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501491" y="3761888"/>
              <a:ext cx="767941" cy="2653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6949" y="4639622"/>
              <a:ext cx="2101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Halbach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Quadrupole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42248" y="4488259"/>
              <a:ext cx="1640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Halbach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Dipole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30112" y="4658626"/>
              <a:ext cx="3230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Dipole, Quadrupole combination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036217" y="457200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Permanent magnet material is saturated  (</a:t>
            </a:r>
            <a:r>
              <a:rPr lang="en-US" dirty="0">
                <a:sym typeface="Symbol"/>
              </a:rPr>
              <a:t>1)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00600" y="826532"/>
            <a:ext cx="3501542" cy="3208421"/>
            <a:chOff x="509958" y="839205"/>
            <a:chExt cx="3505281" cy="322409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958" y="839205"/>
              <a:ext cx="3505281" cy="32240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3222171" y="1398658"/>
              <a:ext cx="80327" cy="64614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2590800" y="1212207"/>
              <a:ext cx="586650" cy="61659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560" y="28575"/>
            <a:ext cx="8229600" cy="428625"/>
          </a:xfrm>
        </p:spPr>
        <p:txBody>
          <a:bodyPr>
            <a:normAutofit fontScale="90000"/>
          </a:bodyPr>
          <a:lstStyle/>
          <a:p>
            <a:r>
              <a:rPr lang="en-US" sz="2800" dirty="0" err="1"/>
              <a:t>Halbach</a:t>
            </a:r>
            <a:r>
              <a:rPr lang="en-US" sz="2800" dirty="0"/>
              <a:t> Magnets do not interfere    NO-Cross-talk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1303335" y="3514454"/>
            <a:ext cx="7453313" cy="2486608"/>
            <a:chOff x="1303335" y="3514454"/>
            <a:chExt cx="7453313" cy="248660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335" y="3514454"/>
              <a:ext cx="2971800" cy="2486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4152695" y="4117754"/>
              <a:ext cx="4603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 field of one magnets will add to that of the other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CD1D24F6-68FC-49DC-A1B1-F7DF6F55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10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55571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Wire-Correction of harmonics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1" y="1219200"/>
            <a:ext cx="53054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xmlns="" id="{2A0936C7-EE31-4F04-B909-3F8E5F85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11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3814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Correctors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05422" y="1747054"/>
            <a:ext cx="7533156" cy="3363891"/>
            <a:chOff x="18712924" y="29480268"/>
            <a:chExt cx="7533156" cy="3363891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2924" y="29489666"/>
              <a:ext cx="4095503" cy="3298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1096" y="29480268"/>
              <a:ext cx="3114984" cy="3363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C3A94F2-E000-45B3-AD85-EDB816B1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12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1529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BCD78D8-97C8-411A-B776-5DE26985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13</a:t>
            </a:fld>
            <a:r>
              <a:rPr lang="en-US" dirty="0"/>
              <a:t>/16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1CDDAC1-7F32-43FC-94D4-F435F24F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437" y="127000"/>
            <a:ext cx="4957988" cy="2530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3B4C79-3B72-4DBA-8282-5137FB2F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1480954"/>
            <a:ext cx="5856048" cy="52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E8E2EFA-C3DB-4B1E-AC73-7FFA0E144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3" y="0"/>
            <a:ext cx="8934433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F321AA-967F-47E1-9927-33E3847FF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14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39455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4437FC-D0AA-4171-8161-F129C287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0" y="0"/>
            <a:ext cx="897277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B2A758-626F-4B42-A3B1-98FF7B4D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033972"/>
            <a:ext cx="1614713" cy="82402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1A9FDFD-2CBF-401A-913D-6E8343E3C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15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2180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2BCB92-9B2A-44AB-A5A4-46DE8F57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6" y="0"/>
            <a:ext cx="8921007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9F051B7-9B06-42F0-83EB-5156B9A0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16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4165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78248A-79B4-4FEF-B314-A6FF5CD1D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14" y="0"/>
            <a:ext cx="8921972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1088876-64B3-4425-927F-015C9B28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17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16019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25" y="1965286"/>
            <a:ext cx="7512335" cy="2794240"/>
          </a:xfrm>
        </p:spPr>
        <p:txBody>
          <a:bodyPr>
            <a:prstTxWarp prst="textPlain">
              <a:avLst/>
            </a:prstTxWarp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 your attention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48D333-C975-4B67-9005-67DA07B5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4094"/>
            <a:ext cx="2674218" cy="1381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22" y="95163"/>
            <a:ext cx="6393663" cy="508931"/>
          </a:xfrm>
        </p:spPr>
        <p:txBody>
          <a:bodyPr>
            <a:noAutofit/>
          </a:bodyPr>
          <a:lstStyle/>
          <a:p>
            <a:r>
              <a:rPr lang="en-US" sz="3200" dirty="0"/>
              <a:t>The splitter of the CBETA accelerator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93482" y="6066188"/>
            <a:ext cx="8228410" cy="510436"/>
            <a:chOff x="206617" y="6112778"/>
            <a:chExt cx="10971213" cy="680581"/>
          </a:xfrm>
        </p:grpSpPr>
        <p:grpSp>
          <p:nvGrpSpPr>
            <p:cNvPr id="40" name="Group 39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44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45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42" name="Picture 2" descr="CNS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685800" y="684545"/>
            <a:ext cx="8052766" cy="5115137"/>
            <a:chOff x="761702" y="642726"/>
            <a:chExt cx="8052766" cy="5115137"/>
          </a:xfrm>
        </p:grpSpPr>
        <p:grpSp>
          <p:nvGrpSpPr>
            <p:cNvPr id="19" name="Group 18"/>
            <p:cNvGrpSpPr/>
            <p:nvPr/>
          </p:nvGrpSpPr>
          <p:grpSpPr>
            <a:xfrm>
              <a:off x="761702" y="1782121"/>
              <a:ext cx="7620596" cy="3975742"/>
              <a:chOff x="183356" y="824774"/>
              <a:chExt cx="8777287" cy="4239277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183356" y="824774"/>
                <a:ext cx="8777287" cy="4239277"/>
                <a:chOff x="0" y="1269363"/>
                <a:chExt cx="8777287" cy="4239277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0" y="1431940"/>
                  <a:ext cx="8777287" cy="4076700"/>
                  <a:chOff x="0" y="1431940"/>
                  <a:chExt cx="8777287" cy="4076700"/>
                </a:xfrm>
              </p:grpSpPr>
              <p:grpSp>
                <p:nvGrpSpPr>
                  <p:cNvPr id="32" name="Group 31"/>
                  <p:cNvGrpSpPr/>
                  <p:nvPr/>
                </p:nvGrpSpPr>
                <p:grpSpPr>
                  <a:xfrm>
                    <a:off x="366712" y="1431940"/>
                    <a:ext cx="8410575" cy="4076700"/>
                    <a:chOff x="366712" y="1390650"/>
                    <a:chExt cx="8410575" cy="4076700"/>
                  </a:xfrm>
                </p:grpSpPr>
                <p:pic>
                  <p:nvPicPr>
                    <p:cNvPr id="35" name="Picture 34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66712" y="1390650"/>
                      <a:ext cx="8410575" cy="4076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1515983" y="3429000"/>
                      <a:ext cx="995533" cy="3199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350" dirty="0"/>
                        <a:t>S2.BEN01</a:t>
                      </a:r>
                    </a:p>
                  </p:txBody>
                </p:sp>
                <p:cxnSp>
                  <p:nvCxnSpPr>
                    <p:cNvPr id="37" name="Straight Arrow Connector 36"/>
                    <p:cNvCxnSpPr>
                      <a:stCxn id="36" idx="0"/>
                    </p:cNvCxnSpPr>
                    <p:nvPr/>
                  </p:nvCxnSpPr>
                  <p:spPr>
                    <a:xfrm flipH="1" flipV="1">
                      <a:off x="1691626" y="2084828"/>
                      <a:ext cx="322123" cy="1344172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0" y="1831168"/>
                    <a:ext cx="502567" cy="3199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ERL</a:t>
                    </a:r>
                  </a:p>
                </p:txBody>
              </p:sp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7951640" y="4888390"/>
                    <a:ext cx="624645" cy="3199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FFAG</a:t>
                    </a: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6496254" y="1415669"/>
                  <a:ext cx="943836" cy="984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150 MeV</a:t>
                  </a:r>
                </a:p>
                <a:p>
                  <a:r>
                    <a:rPr lang="en-US" sz="1350" dirty="0"/>
                    <a:t>114 </a:t>
                  </a:r>
                  <a:r>
                    <a:rPr lang="en-US" sz="1350" dirty="0" err="1"/>
                    <a:t>Mev</a:t>
                  </a:r>
                  <a:endParaRPr lang="en-US" sz="1350" dirty="0"/>
                </a:p>
                <a:p>
                  <a:r>
                    <a:rPr lang="en-US" sz="1350" dirty="0"/>
                    <a:t> 78  MeV</a:t>
                  </a:r>
                </a:p>
                <a:p>
                  <a:r>
                    <a:rPr lang="en-US" sz="1350" dirty="0"/>
                    <a:t> 42  MeV</a:t>
                  </a:r>
                </a:p>
              </p:txBody>
            </p:sp>
            <p:cxnSp>
              <p:nvCxnSpPr>
                <p:cNvPr id="25" name="Straight Arrow Connector 24"/>
                <p:cNvCxnSpPr/>
                <p:nvPr/>
              </p:nvCxnSpPr>
              <p:spPr>
                <a:xfrm flipH="1">
                  <a:off x="5148076" y="2249557"/>
                  <a:ext cx="1525809" cy="155901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/>
                <p:nvPr/>
              </p:nvCxnSpPr>
              <p:spPr>
                <a:xfrm flipH="1">
                  <a:off x="5163061" y="2097169"/>
                  <a:ext cx="1458749" cy="12556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5281915" y="1861907"/>
                  <a:ext cx="1339895" cy="10131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/>
                <p:nvPr/>
              </p:nvCxnSpPr>
              <p:spPr>
                <a:xfrm flipH="1">
                  <a:off x="5300655" y="1646101"/>
                  <a:ext cx="1285806" cy="7462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/>
                <p:cNvSpPr txBox="1"/>
                <p:nvPr/>
              </p:nvSpPr>
              <p:spPr>
                <a:xfrm>
                  <a:off x="1410715" y="1269363"/>
                  <a:ext cx="1590046" cy="31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Beam Dump Line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731500" y="2505680"/>
                  <a:ext cx="995533" cy="3199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/>
                    <a:t>S1.BEN01</a:t>
                  </a:r>
                  <a:endParaRPr lang="en-US" sz="1350" dirty="0"/>
                </a:p>
              </p:txBody>
            </p:sp>
            <p:cxnSp>
              <p:nvCxnSpPr>
                <p:cNvPr id="31" name="Straight Arrow Connector 30"/>
                <p:cNvCxnSpPr>
                  <a:stCxn id="30" idx="0"/>
                </p:cNvCxnSpPr>
                <p:nvPr/>
              </p:nvCxnSpPr>
              <p:spPr>
                <a:xfrm flipV="1">
                  <a:off x="1229267" y="2097169"/>
                  <a:ext cx="22166" cy="4085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4486295" y="1186644"/>
                <a:ext cx="995533" cy="319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S4.BEN01</a:t>
                </a:r>
              </a:p>
            </p:txBody>
          </p:sp>
          <p:cxnSp>
            <p:nvCxnSpPr>
              <p:cNvPr id="22" name="Straight Arrow Connector 21"/>
              <p:cNvCxnSpPr>
                <a:stCxn id="21" idx="1"/>
              </p:cNvCxnSpPr>
              <p:nvPr/>
            </p:nvCxnSpPr>
            <p:spPr>
              <a:xfrm flipH="1">
                <a:off x="2551439" y="1346630"/>
                <a:ext cx="1934856" cy="334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/>
            <p:cNvCxnSpPr/>
            <p:nvPr/>
          </p:nvCxnSpPr>
          <p:spPr>
            <a:xfrm flipH="1">
              <a:off x="4929759" y="989635"/>
              <a:ext cx="3376041" cy="16549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7848600" y="642726"/>
              <a:ext cx="965868" cy="58901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2403249" y="2463396"/>
            <a:ext cx="644751" cy="5009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28F0A9-042B-4D9B-86AE-4FF97482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8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A44701D-C88F-4072-BC7A-85FCB6B1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</a:t>
            </a:fld>
            <a:endParaRPr lang="en-US"/>
          </a:p>
        </p:txBody>
      </p:sp>
      <p:pic>
        <p:nvPicPr>
          <p:cNvPr id="8194" name="Picture 2" descr="Image result for view of BNL">
            <a:extLst>
              <a:ext uri="{FF2B5EF4-FFF2-40B4-BE49-F238E27FC236}">
                <a16:creationId xmlns:a16="http://schemas.microsoft.com/office/drawing/2014/main" xmlns="" id="{50BF6BAC-3DAF-4218-8C6D-9FDBEFDC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92" y="3799861"/>
            <a:ext cx="4505325" cy="305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ater next to the ocean&#10;&#10;Description automatically generated">
            <a:extLst>
              <a:ext uri="{FF2B5EF4-FFF2-40B4-BE49-F238E27FC236}">
                <a16:creationId xmlns:a16="http://schemas.microsoft.com/office/drawing/2014/main" xmlns="" id="{45270644-CF0B-4D30-A6B0-3DD379553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" y="0"/>
            <a:ext cx="7134225" cy="38671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CE2365BA-6F79-4865-A38B-CB6E08EC9AD5}"/>
              </a:ext>
            </a:extLst>
          </p:cNvPr>
          <p:cNvSpPr/>
          <p:nvPr/>
        </p:nvSpPr>
        <p:spPr>
          <a:xfrm>
            <a:off x="3352800" y="21336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09FA9D9A-918E-4BAF-80DF-8BA8926A10EC}"/>
              </a:ext>
            </a:extLst>
          </p:cNvPr>
          <p:cNvCxnSpPr/>
          <p:nvPr/>
        </p:nvCxnSpPr>
        <p:spPr>
          <a:xfrm>
            <a:off x="3546792" y="2362200"/>
            <a:ext cx="1634808" cy="2514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33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1"/>
            <a:ext cx="5793194" cy="475773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986984" y="2545399"/>
            <a:ext cx="1782290" cy="1623210"/>
            <a:chOff x="2649310" y="2765213"/>
            <a:chExt cx="2376387" cy="2164279"/>
          </a:xfrm>
        </p:grpSpPr>
        <p:sp>
          <p:nvSpPr>
            <p:cNvPr id="21" name="TextBox 20"/>
            <p:cNvSpPr txBox="1"/>
            <p:nvPr/>
          </p:nvSpPr>
          <p:spPr>
            <a:xfrm rot="1068899">
              <a:off x="2698563" y="4529383"/>
              <a:ext cx="232713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Trajectory of 114 MeV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570751">
              <a:off x="2649310" y="2765213"/>
              <a:ext cx="232713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Trajectory of 150 MeV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33603" y="1003857"/>
            <a:ext cx="2453990" cy="2100426"/>
            <a:chOff x="8762152" y="284778"/>
            <a:chExt cx="3271986" cy="2800567"/>
          </a:xfrm>
        </p:grpSpPr>
        <p:pic>
          <p:nvPicPr>
            <p:cNvPr id="17" name="Picture 16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152" y="284778"/>
              <a:ext cx="3271986" cy="20774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9254873" y="2531348"/>
              <a:ext cx="237714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Magnet cross section Normal</a:t>
              </a:r>
            </a:p>
            <a:p>
              <a:pPr algn="ctr"/>
              <a:r>
                <a:rPr lang="en-US" sz="1050" dirty="0"/>
                <a:t> to the beam direction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59007" y="998162"/>
            <a:ext cx="5833633" cy="3948419"/>
            <a:chOff x="6664211" y="2097159"/>
            <a:chExt cx="7778177" cy="5264558"/>
          </a:xfrm>
        </p:grpSpPr>
        <p:grpSp>
          <p:nvGrpSpPr>
            <p:cNvPr id="5" name="Group 4"/>
            <p:cNvGrpSpPr/>
            <p:nvPr/>
          </p:nvGrpSpPr>
          <p:grpSpPr>
            <a:xfrm>
              <a:off x="6664211" y="2097159"/>
              <a:ext cx="7778177" cy="5264558"/>
              <a:chOff x="7724259" y="1736375"/>
              <a:chExt cx="7778177" cy="526455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7724259" y="1736375"/>
                <a:ext cx="4839265" cy="5264558"/>
                <a:chOff x="2832988" y="211446"/>
                <a:chExt cx="5560244" cy="5691413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2832988" y="211446"/>
                  <a:ext cx="5560244" cy="5691413"/>
                  <a:chOff x="2832988" y="211446"/>
                  <a:chExt cx="5560244" cy="5691413"/>
                </a:xfrm>
              </p:grpSpPr>
              <p:sp>
                <p:nvSpPr>
                  <p:cNvPr id="16" name="Freeform 15"/>
                  <p:cNvSpPr/>
                  <p:nvPr/>
                </p:nvSpPr>
                <p:spPr>
                  <a:xfrm>
                    <a:off x="2832988" y="2737710"/>
                    <a:ext cx="5206489" cy="878187"/>
                  </a:xfrm>
                  <a:custGeom>
                    <a:avLst/>
                    <a:gdLst>
                      <a:gd name="connsiteX0" fmla="*/ 5124261 w 5124261"/>
                      <a:gd name="connsiteY0" fmla="*/ 760491 h 878187"/>
                      <a:gd name="connsiteX1" fmla="*/ 0 w 5124261"/>
                      <a:gd name="connsiteY1" fmla="*/ 0 h 878187"/>
                      <a:gd name="connsiteX2" fmla="*/ 0 w 5124261"/>
                      <a:gd name="connsiteY2" fmla="*/ 0 h 878187"/>
                      <a:gd name="connsiteX3" fmla="*/ 0 w 5124261"/>
                      <a:gd name="connsiteY3" fmla="*/ 0 h 878187"/>
                      <a:gd name="connsiteX4" fmla="*/ 9054 w 5124261"/>
                      <a:gd name="connsiteY4" fmla="*/ 153909 h 878187"/>
                      <a:gd name="connsiteX5" fmla="*/ 9054 w 5124261"/>
                      <a:gd name="connsiteY5" fmla="*/ 153909 h 878187"/>
                      <a:gd name="connsiteX6" fmla="*/ 9054 w 5124261"/>
                      <a:gd name="connsiteY6" fmla="*/ 153909 h 878187"/>
                      <a:gd name="connsiteX7" fmla="*/ 5115208 w 5124261"/>
                      <a:gd name="connsiteY7" fmla="*/ 878187 h 878187"/>
                      <a:gd name="connsiteX8" fmla="*/ 5115208 w 5124261"/>
                      <a:gd name="connsiteY8" fmla="*/ 878187 h 878187"/>
                      <a:gd name="connsiteX9" fmla="*/ 5115208 w 5124261"/>
                      <a:gd name="connsiteY9" fmla="*/ 878187 h 878187"/>
                      <a:gd name="connsiteX10" fmla="*/ 5124261 w 5124261"/>
                      <a:gd name="connsiteY10" fmla="*/ 760491 h 878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24261" h="878187">
                        <a:moveTo>
                          <a:pt x="5124261" y="760491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54" y="153909"/>
                        </a:lnTo>
                        <a:lnTo>
                          <a:pt x="9054" y="153909"/>
                        </a:lnTo>
                        <a:lnTo>
                          <a:pt x="9054" y="153909"/>
                        </a:lnTo>
                        <a:lnTo>
                          <a:pt x="5115208" y="878187"/>
                        </a:lnTo>
                        <a:lnTo>
                          <a:pt x="5115208" y="878187"/>
                        </a:lnTo>
                        <a:lnTo>
                          <a:pt x="5115208" y="878187"/>
                        </a:lnTo>
                        <a:lnTo>
                          <a:pt x="5124261" y="760491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3" name="Freeform 22"/>
                  <p:cNvSpPr/>
                  <p:nvPr/>
                </p:nvSpPr>
                <p:spPr>
                  <a:xfrm>
                    <a:off x="2842788" y="3512745"/>
                    <a:ext cx="5196689" cy="2390114"/>
                  </a:xfrm>
                  <a:custGeom>
                    <a:avLst/>
                    <a:gdLst>
                      <a:gd name="connsiteX0" fmla="*/ 0 w 5196689"/>
                      <a:gd name="connsiteY0" fmla="*/ 0 h 2390114"/>
                      <a:gd name="connsiteX1" fmla="*/ 0 w 5196689"/>
                      <a:gd name="connsiteY1" fmla="*/ 823865 h 2390114"/>
                      <a:gd name="connsiteX2" fmla="*/ 0 w 5196689"/>
                      <a:gd name="connsiteY2" fmla="*/ 814811 h 2390114"/>
                      <a:gd name="connsiteX3" fmla="*/ 0 w 5196689"/>
                      <a:gd name="connsiteY3" fmla="*/ 823865 h 2390114"/>
                      <a:gd name="connsiteX4" fmla="*/ 0 w 5196689"/>
                      <a:gd name="connsiteY4" fmla="*/ 805758 h 2390114"/>
                      <a:gd name="connsiteX5" fmla="*/ 5178582 w 5196689"/>
                      <a:gd name="connsiteY5" fmla="*/ 2390114 h 2390114"/>
                      <a:gd name="connsiteX6" fmla="*/ 5178582 w 5196689"/>
                      <a:gd name="connsiteY6" fmla="*/ 2390114 h 2390114"/>
                      <a:gd name="connsiteX7" fmla="*/ 5178582 w 5196689"/>
                      <a:gd name="connsiteY7" fmla="*/ 2390114 h 2390114"/>
                      <a:gd name="connsiteX8" fmla="*/ 5196689 w 5196689"/>
                      <a:gd name="connsiteY8" fmla="*/ 1593409 h 2390114"/>
                      <a:gd name="connsiteX9" fmla="*/ 5196689 w 5196689"/>
                      <a:gd name="connsiteY9" fmla="*/ 1593409 h 2390114"/>
                      <a:gd name="connsiteX10" fmla="*/ 5196689 w 5196689"/>
                      <a:gd name="connsiteY10" fmla="*/ 1593409 h 2390114"/>
                      <a:gd name="connsiteX11" fmla="*/ 0 w 5196689"/>
                      <a:gd name="connsiteY11" fmla="*/ 0 h 2390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196689" h="2390114">
                        <a:moveTo>
                          <a:pt x="0" y="0"/>
                        </a:moveTo>
                        <a:lnTo>
                          <a:pt x="0" y="823865"/>
                        </a:lnTo>
                        <a:lnTo>
                          <a:pt x="0" y="814811"/>
                        </a:lnTo>
                        <a:lnTo>
                          <a:pt x="0" y="823865"/>
                        </a:lnTo>
                        <a:lnTo>
                          <a:pt x="0" y="805758"/>
                        </a:lnTo>
                        <a:lnTo>
                          <a:pt x="5178582" y="2390114"/>
                        </a:lnTo>
                        <a:lnTo>
                          <a:pt x="5178582" y="2390114"/>
                        </a:lnTo>
                        <a:lnTo>
                          <a:pt x="5178582" y="2390114"/>
                        </a:lnTo>
                        <a:lnTo>
                          <a:pt x="5196689" y="1593409"/>
                        </a:lnTo>
                        <a:lnTo>
                          <a:pt x="5196689" y="1593409"/>
                        </a:lnTo>
                        <a:lnTo>
                          <a:pt x="5196689" y="159340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00">
                      <a:alpha val="7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Freeform 24"/>
                  <p:cNvSpPr/>
                  <p:nvPr/>
                </p:nvSpPr>
                <p:spPr>
                  <a:xfrm>
                    <a:off x="2842259" y="2869553"/>
                    <a:ext cx="5542061" cy="1372842"/>
                  </a:xfrm>
                  <a:custGeom>
                    <a:avLst/>
                    <a:gdLst>
                      <a:gd name="connsiteX0" fmla="*/ 670 w 5542061"/>
                      <a:gd name="connsiteY0" fmla="*/ 0 h 1372842"/>
                      <a:gd name="connsiteX1" fmla="*/ 670 w 5542061"/>
                      <a:gd name="connsiteY1" fmla="*/ 552261 h 1372842"/>
                      <a:gd name="connsiteX2" fmla="*/ 9723 w 5542061"/>
                      <a:gd name="connsiteY2" fmla="*/ 552261 h 1372842"/>
                      <a:gd name="connsiteX3" fmla="*/ 9723 w 5542061"/>
                      <a:gd name="connsiteY3" fmla="*/ 552261 h 1372842"/>
                      <a:gd name="connsiteX4" fmla="*/ 5161145 w 5542061"/>
                      <a:gd name="connsiteY4" fmla="*/ 1321806 h 1372842"/>
                      <a:gd name="connsiteX5" fmla="*/ 5161145 w 5542061"/>
                      <a:gd name="connsiteY5" fmla="*/ 1303699 h 1372842"/>
                      <a:gd name="connsiteX6" fmla="*/ 5179252 w 5542061"/>
                      <a:gd name="connsiteY6" fmla="*/ 1330859 h 1372842"/>
                      <a:gd name="connsiteX7" fmla="*/ 5188305 w 5542061"/>
                      <a:gd name="connsiteY7" fmla="*/ 733331 h 1372842"/>
                      <a:gd name="connsiteX8" fmla="*/ 5188305 w 5542061"/>
                      <a:gd name="connsiteY8" fmla="*/ 733331 h 1372842"/>
                      <a:gd name="connsiteX9" fmla="*/ 5188305 w 5542061"/>
                      <a:gd name="connsiteY9" fmla="*/ 733331 h 1372842"/>
                      <a:gd name="connsiteX10" fmla="*/ 670 w 5542061"/>
                      <a:gd name="connsiteY10" fmla="*/ 0 h 1372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542061" h="1372842">
                        <a:moveTo>
                          <a:pt x="670" y="0"/>
                        </a:moveTo>
                        <a:cubicBezTo>
                          <a:pt x="670" y="184087"/>
                          <a:pt x="-839" y="460218"/>
                          <a:pt x="670" y="552261"/>
                        </a:cubicBezTo>
                        <a:cubicBezTo>
                          <a:pt x="2179" y="644304"/>
                          <a:pt x="9723" y="552261"/>
                          <a:pt x="9723" y="552261"/>
                        </a:cubicBezTo>
                        <a:lnTo>
                          <a:pt x="9723" y="552261"/>
                        </a:lnTo>
                        <a:lnTo>
                          <a:pt x="5161145" y="1321806"/>
                        </a:lnTo>
                        <a:cubicBezTo>
                          <a:pt x="6019715" y="1447046"/>
                          <a:pt x="5158127" y="1302190"/>
                          <a:pt x="5161145" y="1303699"/>
                        </a:cubicBezTo>
                        <a:cubicBezTo>
                          <a:pt x="5164163" y="1305208"/>
                          <a:pt x="5174725" y="1425920"/>
                          <a:pt x="5179252" y="1330859"/>
                        </a:cubicBezTo>
                        <a:cubicBezTo>
                          <a:pt x="5183779" y="1235798"/>
                          <a:pt x="5188305" y="733331"/>
                          <a:pt x="5188305" y="733331"/>
                        </a:cubicBezTo>
                        <a:lnTo>
                          <a:pt x="5188305" y="733331"/>
                        </a:lnTo>
                        <a:lnTo>
                          <a:pt x="5188305" y="733331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solidFill>
                    <a:srgbClr val="FF0000">
                      <a:alpha val="53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Freeform 25"/>
                  <p:cNvSpPr/>
                  <p:nvPr/>
                </p:nvSpPr>
                <p:spPr>
                  <a:xfrm>
                    <a:off x="2851171" y="1341194"/>
                    <a:ext cx="5542061" cy="1380107"/>
                  </a:xfrm>
                  <a:custGeom>
                    <a:avLst/>
                    <a:gdLst>
                      <a:gd name="connsiteX0" fmla="*/ 670 w 5542061"/>
                      <a:gd name="connsiteY0" fmla="*/ 0 h 1372842"/>
                      <a:gd name="connsiteX1" fmla="*/ 670 w 5542061"/>
                      <a:gd name="connsiteY1" fmla="*/ 552261 h 1372842"/>
                      <a:gd name="connsiteX2" fmla="*/ 9723 w 5542061"/>
                      <a:gd name="connsiteY2" fmla="*/ 552261 h 1372842"/>
                      <a:gd name="connsiteX3" fmla="*/ 9723 w 5542061"/>
                      <a:gd name="connsiteY3" fmla="*/ 552261 h 1372842"/>
                      <a:gd name="connsiteX4" fmla="*/ 5161145 w 5542061"/>
                      <a:gd name="connsiteY4" fmla="*/ 1321806 h 1372842"/>
                      <a:gd name="connsiteX5" fmla="*/ 5161145 w 5542061"/>
                      <a:gd name="connsiteY5" fmla="*/ 1303699 h 1372842"/>
                      <a:gd name="connsiteX6" fmla="*/ 5179252 w 5542061"/>
                      <a:gd name="connsiteY6" fmla="*/ 1330859 h 1372842"/>
                      <a:gd name="connsiteX7" fmla="*/ 5188305 w 5542061"/>
                      <a:gd name="connsiteY7" fmla="*/ 733331 h 1372842"/>
                      <a:gd name="connsiteX8" fmla="*/ 5188305 w 5542061"/>
                      <a:gd name="connsiteY8" fmla="*/ 733331 h 1372842"/>
                      <a:gd name="connsiteX9" fmla="*/ 5188305 w 5542061"/>
                      <a:gd name="connsiteY9" fmla="*/ 733331 h 1372842"/>
                      <a:gd name="connsiteX10" fmla="*/ 670 w 5542061"/>
                      <a:gd name="connsiteY10" fmla="*/ 0 h 1372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542061" h="1372842">
                        <a:moveTo>
                          <a:pt x="670" y="0"/>
                        </a:moveTo>
                        <a:cubicBezTo>
                          <a:pt x="670" y="184087"/>
                          <a:pt x="-839" y="460218"/>
                          <a:pt x="670" y="552261"/>
                        </a:cubicBezTo>
                        <a:cubicBezTo>
                          <a:pt x="2179" y="644304"/>
                          <a:pt x="9723" y="552261"/>
                          <a:pt x="9723" y="552261"/>
                        </a:cubicBezTo>
                        <a:lnTo>
                          <a:pt x="9723" y="552261"/>
                        </a:lnTo>
                        <a:lnTo>
                          <a:pt x="5161145" y="1321806"/>
                        </a:lnTo>
                        <a:cubicBezTo>
                          <a:pt x="6019715" y="1447046"/>
                          <a:pt x="5158127" y="1302190"/>
                          <a:pt x="5161145" y="1303699"/>
                        </a:cubicBezTo>
                        <a:cubicBezTo>
                          <a:pt x="5164163" y="1305208"/>
                          <a:pt x="5174725" y="1425920"/>
                          <a:pt x="5179252" y="1330859"/>
                        </a:cubicBezTo>
                        <a:cubicBezTo>
                          <a:pt x="5183779" y="1235798"/>
                          <a:pt x="5188305" y="733331"/>
                          <a:pt x="5188305" y="733331"/>
                        </a:cubicBezTo>
                        <a:lnTo>
                          <a:pt x="5188305" y="733331"/>
                        </a:lnTo>
                        <a:lnTo>
                          <a:pt x="5188305" y="733331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solidFill>
                    <a:srgbClr val="FF0000">
                      <a:alpha val="53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sp>
                <p:nvSpPr>
                  <p:cNvPr id="27" name="Freeform 26"/>
                  <p:cNvSpPr/>
                  <p:nvPr/>
                </p:nvSpPr>
                <p:spPr>
                  <a:xfrm>
                    <a:off x="2842259" y="1916589"/>
                    <a:ext cx="5206489" cy="878187"/>
                  </a:xfrm>
                  <a:custGeom>
                    <a:avLst/>
                    <a:gdLst>
                      <a:gd name="connsiteX0" fmla="*/ 5124261 w 5124261"/>
                      <a:gd name="connsiteY0" fmla="*/ 760491 h 878187"/>
                      <a:gd name="connsiteX1" fmla="*/ 0 w 5124261"/>
                      <a:gd name="connsiteY1" fmla="*/ 0 h 878187"/>
                      <a:gd name="connsiteX2" fmla="*/ 0 w 5124261"/>
                      <a:gd name="connsiteY2" fmla="*/ 0 h 878187"/>
                      <a:gd name="connsiteX3" fmla="*/ 0 w 5124261"/>
                      <a:gd name="connsiteY3" fmla="*/ 0 h 878187"/>
                      <a:gd name="connsiteX4" fmla="*/ 9054 w 5124261"/>
                      <a:gd name="connsiteY4" fmla="*/ 153909 h 878187"/>
                      <a:gd name="connsiteX5" fmla="*/ 9054 w 5124261"/>
                      <a:gd name="connsiteY5" fmla="*/ 153909 h 878187"/>
                      <a:gd name="connsiteX6" fmla="*/ 9054 w 5124261"/>
                      <a:gd name="connsiteY6" fmla="*/ 153909 h 878187"/>
                      <a:gd name="connsiteX7" fmla="*/ 5115208 w 5124261"/>
                      <a:gd name="connsiteY7" fmla="*/ 878187 h 878187"/>
                      <a:gd name="connsiteX8" fmla="*/ 5115208 w 5124261"/>
                      <a:gd name="connsiteY8" fmla="*/ 878187 h 878187"/>
                      <a:gd name="connsiteX9" fmla="*/ 5115208 w 5124261"/>
                      <a:gd name="connsiteY9" fmla="*/ 878187 h 878187"/>
                      <a:gd name="connsiteX10" fmla="*/ 5124261 w 5124261"/>
                      <a:gd name="connsiteY10" fmla="*/ 760491 h 878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124261" h="878187">
                        <a:moveTo>
                          <a:pt x="5124261" y="760491"/>
                        </a:move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54" y="153909"/>
                        </a:lnTo>
                        <a:lnTo>
                          <a:pt x="9054" y="153909"/>
                        </a:lnTo>
                        <a:lnTo>
                          <a:pt x="9054" y="153909"/>
                        </a:lnTo>
                        <a:lnTo>
                          <a:pt x="5115208" y="878187"/>
                        </a:lnTo>
                        <a:lnTo>
                          <a:pt x="5115208" y="878187"/>
                        </a:lnTo>
                        <a:lnTo>
                          <a:pt x="5115208" y="878187"/>
                        </a:lnTo>
                        <a:lnTo>
                          <a:pt x="5124261" y="760491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" name="Freeform 27"/>
                  <p:cNvSpPr/>
                  <p:nvPr/>
                </p:nvSpPr>
                <p:spPr>
                  <a:xfrm rot="-300000">
                    <a:off x="2851262" y="211446"/>
                    <a:ext cx="5493823" cy="2127511"/>
                  </a:xfrm>
                  <a:custGeom>
                    <a:avLst/>
                    <a:gdLst>
                      <a:gd name="connsiteX0" fmla="*/ 670 w 5542061"/>
                      <a:gd name="connsiteY0" fmla="*/ 0 h 1372842"/>
                      <a:gd name="connsiteX1" fmla="*/ 670 w 5542061"/>
                      <a:gd name="connsiteY1" fmla="*/ 552261 h 1372842"/>
                      <a:gd name="connsiteX2" fmla="*/ 9723 w 5542061"/>
                      <a:gd name="connsiteY2" fmla="*/ 552261 h 1372842"/>
                      <a:gd name="connsiteX3" fmla="*/ 9723 w 5542061"/>
                      <a:gd name="connsiteY3" fmla="*/ 552261 h 1372842"/>
                      <a:gd name="connsiteX4" fmla="*/ 5161145 w 5542061"/>
                      <a:gd name="connsiteY4" fmla="*/ 1321806 h 1372842"/>
                      <a:gd name="connsiteX5" fmla="*/ 5161145 w 5542061"/>
                      <a:gd name="connsiteY5" fmla="*/ 1303699 h 1372842"/>
                      <a:gd name="connsiteX6" fmla="*/ 5179252 w 5542061"/>
                      <a:gd name="connsiteY6" fmla="*/ 1330859 h 1372842"/>
                      <a:gd name="connsiteX7" fmla="*/ 5188305 w 5542061"/>
                      <a:gd name="connsiteY7" fmla="*/ 733331 h 1372842"/>
                      <a:gd name="connsiteX8" fmla="*/ 5188305 w 5542061"/>
                      <a:gd name="connsiteY8" fmla="*/ 733331 h 1372842"/>
                      <a:gd name="connsiteX9" fmla="*/ 5188305 w 5542061"/>
                      <a:gd name="connsiteY9" fmla="*/ 733331 h 1372842"/>
                      <a:gd name="connsiteX10" fmla="*/ 670 w 5542061"/>
                      <a:gd name="connsiteY10" fmla="*/ 0 h 1372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542061" h="1372842">
                        <a:moveTo>
                          <a:pt x="670" y="0"/>
                        </a:moveTo>
                        <a:cubicBezTo>
                          <a:pt x="670" y="184087"/>
                          <a:pt x="-839" y="460218"/>
                          <a:pt x="670" y="552261"/>
                        </a:cubicBezTo>
                        <a:cubicBezTo>
                          <a:pt x="2179" y="644304"/>
                          <a:pt x="9723" y="552261"/>
                          <a:pt x="9723" y="552261"/>
                        </a:cubicBezTo>
                        <a:lnTo>
                          <a:pt x="9723" y="552261"/>
                        </a:lnTo>
                        <a:lnTo>
                          <a:pt x="5161145" y="1321806"/>
                        </a:lnTo>
                        <a:cubicBezTo>
                          <a:pt x="6019715" y="1447046"/>
                          <a:pt x="5158127" y="1302190"/>
                          <a:pt x="5161145" y="1303699"/>
                        </a:cubicBezTo>
                        <a:cubicBezTo>
                          <a:pt x="5164163" y="1305208"/>
                          <a:pt x="5174725" y="1425920"/>
                          <a:pt x="5179252" y="1330859"/>
                        </a:cubicBezTo>
                        <a:cubicBezTo>
                          <a:pt x="5183779" y="1235798"/>
                          <a:pt x="5188305" y="733331"/>
                          <a:pt x="5188305" y="733331"/>
                        </a:cubicBezTo>
                        <a:lnTo>
                          <a:pt x="5188305" y="733331"/>
                        </a:lnTo>
                        <a:lnTo>
                          <a:pt x="5188305" y="733331"/>
                        </a:lnTo>
                        <a:lnTo>
                          <a:pt x="670" y="0"/>
                        </a:lnTo>
                        <a:close/>
                      </a:path>
                    </a:pathLst>
                  </a:custGeom>
                  <a:solidFill>
                    <a:srgbClr val="0070C0">
                      <a:alpha val="53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5330310" y="3368618"/>
                    <a:ext cx="688107" cy="4325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Coil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168371" y="1791286"/>
                    <a:ext cx="688107" cy="4325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Coil</a:t>
                    </a: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5476270" y="1165224"/>
                    <a:ext cx="718166" cy="4325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Iron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 rot="1068899">
                    <a:off x="3885834" y="4409758"/>
                    <a:ext cx="3081794" cy="4325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Vacuum pipe for 114 MeV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 rot="452378">
                    <a:off x="3097334" y="2505662"/>
                    <a:ext cx="4465963" cy="43255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50" dirty="0"/>
                      <a:t>Walls of vacuum chamber for 150 MeV</a:t>
                    </a:r>
                  </a:p>
                </p:txBody>
              </p:sp>
            </p:grpSp>
            <p:sp>
              <p:nvSpPr>
                <p:cNvPr id="15" name="Freeform 14"/>
                <p:cNvSpPr/>
                <p:nvPr/>
              </p:nvSpPr>
              <p:spPr>
                <a:xfrm rot="60000">
                  <a:off x="2841372" y="3478311"/>
                  <a:ext cx="5206489" cy="735115"/>
                </a:xfrm>
                <a:custGeom>
                  <a:avLst/>
                  <a:gdLst>
                    <a:gd name="connsiteX0" fmla="*/ 5124261 w 5124261"/>
                    <a:gd name="connsiteY0" fmla="*/ 760491 h 878187"/>
                    <a:gd name="connsiteX1" fmla="*/ 0 w 5124261"/>
                    <a:gd name="connsiteY1" fmla="*/ 0 h 878187"/>
                    <a:gd name="connsiteX2" fmla="*/ 0 w 5124261"/>
                    <a:gd name="connsiteY2" fmla="*/ 0 h 878187"/>
                    <a:gd name="connsiteX3" fmla="*/ 0 w 5124261"/>
                    <a:gd name="connsiteY3" fmla="*/ 0 h 878187"/>
                    <a:gd name="connsiteX4" fmla="*/ 9054 w 5124261"/>
                    <a:gd name="connsiteY4" fmla="*/ 153909 h 878187"/>
                    <a:gd name="connsiteX5" fmla="*/ 9054 w 5124261"/>
                    <a:gd name="connsiteY5" fmla="*/ 153909 h 878187"/>
                    <a:gd name="connsiteX6" fmla="*/ 9054 w 5124261"/>
                    <a:gd name="connsiteY6" fmla="*/ 153909 h 878187"/>
                    <a:gd name="connsiteX7" fmla="*/ 5115208 w 5124261"/>
                    <a:gd name="connsiteY7" fmla="*/ 878187 h 878187"/>
                    <a:gd name="connsiteX8" fmla="*/ 5115208 w 5124261"/>
                    <a:gd name="connsiteY8" fmla="*/ 878187 h 878187"/>
                    <a:gd name="connsiteX9" fmla="*/ 5115208 w 5124261"/>
                    <a:gd name="connsiteY9" fmla="*/ 878187 h 878187"/>
                    <a:gd name="connsiteX10" fmla="*/ 5124261 w 5124261"/>
                    <a:gd name="connsiteY10" fmla="*/ 760491 h 878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24261" h="878187">
                      <a:moveTo>
                        <a:pt x="5124261" y="760491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9054" y="153909"/>
                      </a:lnTo>
                      <a:lnTo>
                        <a:pt x="9054" y="153909"/>
                      </a:lnTo>
                      <a:lnTo>
                        <a:pt x="9054" y="153909"/>
                      </a:lnTo>
                      <a:lnTo>
                        <a:pt x="5115208" y="878187"/>
                      </a:lnTo>
                      <a:lnTo>
                        <a:pt x="5115208" y="878187"/>
                      </a:lnTo>
                      <a:lnTo>
                        <a:pt x="5115208" y="878187"/>
                      </a:lnTo>
                      <a:lnTo>
                        <a:pt x="5124261" y="760491"/>
                      </a:lnTo>
                      <a:close/>
                    </a:path>
                  </a:pathLst>
                </a:custGeom>
                <a:solidFill>
                  <a:srgbClr val="00B050">
                    <a:alpha val="6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12982087" y="4368655"/>
                <a:ext cx="252034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dirty="0"/>
                  <a:t>Magnet cross section along the</a:t>
                </a:r>
              </a:p>
              <a:p>
                <a:pPr algn="ctr"/>
                <a:r>
                  <a:rPr lang="en-US" sz="1050" dirty="0"/>
                  <a:t>median plane to the magnet</a:t>
                </a:r>
              </a:p>
            </p:txBody>
          </p:sp>
        </p:grpSp>
        <p:cxnSp>
          <p:nvCxnSpPr>
            <p:cNvPr id="8" name="Straight Arrow Connector 7"/>
            <p:cNvCxnSpPr/>
            <p:nvPr/>
          </p:nvCxnSpPr>
          <p:spPr>
            <a:xfrm flipV="1">
              <a:off x="8871857" y="4114800"/>
              <a:ext cx="413579" cy="25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33" idx="2"/>
            </p:cNvCxnSpPr>
            <p:nvPr/>
          </p:nvCxnSpPr>
          <p:spPr>
            <a:xfrm>
              <a:off x="8811470" y="4617689"/>
              <a:ext cx="398040" cy="25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43337" y="6059574"/>
            <a:ext cx="8228410" cy="510436"/>
            <a:chOff x="206617" y="6112778"/>
            <a:chExt cx="10971213" cy="680581"/>
          </a:xfrm>
        </p:grpSpPr>
        <p:grpSp>
          <p:nvGrpSpPr>
            <p:cNvPr id="37" name="Group 36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41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42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39" name="Picture 2" descr="CNS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459813" y="106899"/>
            <a:ext cx="7171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trajectories of the 114 MeV and 150 MeV beams at the location of the</a:t>
            </a:r>
          </a:p>
          <a:p>
            <a:r>
              <a:rPr lang="en-US" dirty="0"/>
              <a:t>S4.BEN01 dipole magnet.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D480F22F-7D01-4BD4-BCB6-9AF7B4AE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6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87" y="304800"/>
            <a:ext cx="7336443" cy="43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0" y="533400"/>
            <a:ext cx="2235994" cy="297656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ym typeface="Symbol" panose="05050102010706020507" pitchFamily="18" charset="2"/>
              </a:rPr>
              <a:t>B/B~5x10</a:t>
            </a:r>
            <a:r>
              <a:rPr lang="en-US" sz="2400" baseline="30000" dirty="0">
                <a:sym typeface="Symbol" panose="05050102010706020507" pitchFamily="18" charset="2"/>
              </a:rPr>
              <a:t>-4</a:t>
            </a:r>
            <a:endParaRPr lang="en-US" sz="2400" baseline="30000" dirty="0"/>
          </a:p>
        </p:txBody>
      </p:sp>
      <p:grpSp>
        <p:nvGrpSpPr>
          <p:cNvPr id="5" name="Group 4"/>
          <p:cNvGrpSpPr/>
          <p:nvPr/>
        </p:nvGrpSpPr>
        <p:grpSpPr>
          <a:xfrm>
            <a:off x="304800" y="6058679"/>
            <a:ext cx="8228410" cy="510436"/>
            <a:chOff x="206617" y="6112778"/>
            <a:chExt cx="10971213" cy="680581"/>
          </a:xfrm>
        </p:grpSpPr>
        <p:grpSp>
          <p:nvGrpSpPr>
            <p:cNvPr id="6" name="Group 5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10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8" name="Picture 2" descr="CNS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cxnSp>
        <p:nvCxnSpPr>
          <p:cNvPr id="14" name="Straight Arrow Connector 13"/>
          <p:cNvCxnSpPr>
            <a:stCxn id="2" idx="2"/>
          </p:cNvCxnSpPr>
          <p:nvPr/>
        </p:nvCxnSpPr>
        <p:spPr>
          <a:xfrm flipH="1">
            <a:off x="4724400" y="831056"/>
            <a:ext cx="3099197" cy="10739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6908006" y="1219200"/>
            <a:ext cx="2235994" cy="297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ym typeface="Symbol" panose="05050102010706020507" pitchFamily="18" charset="2"/>
              </a:rPr>
              <a:t>B&lt;9 </a:t>
            </a:r>
            <a:r>
              <a:rPr lang="en-US" sz="2400" dirty="0" err="1">
                <a:sym typeface="Symbol" panose="05050102010706020507" pitchFamily="18" charset="2"/>
              </a:rPr>
              <a:t>mGauss</a:t>
            </a:r>
            <a:endParaRPr lang="en-US" sz="2400" baseline="300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908006" y="1516856"/>
            <a:ext cx="1172423" cy="586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8DCE7FBA-EFD0-40C0-A3B0-6B0D5E26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35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450" y="3400425"/>
            <a:ext cx="5986463" cy="498664"/>
          </a:xfrm>
        </p:spPr>
        <p:txBody>
          <a:bodyPr>
            <a:normAutofit/>
          </a:bodyPr>
          <a:lstStyle/>
          <a:p>
            <a:r>
              <a:rPr lang="en-US" sz="2400" dirty="0"/>
              <a:t>Why do we propose an alterative magnet?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21444" y="1921669"/>
          <a:ext cx="8558214" cy="11358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72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78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84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9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95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379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9742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3794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5144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760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Length [m]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r>
                        <a:rPr lang="en-US" sz="1800" baseline="-25000">
                          <a:effectLst/>
                        </a:rPr>
                        <a:t>field</a:t>
                      </a:r>
                      <a:r>
                        <a:rPr lang="en-US" sz="1800">
                          <a:effectLst/>
                        </a:rPr>
                        <a:t> [T]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Bend angle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Sagitta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[cm]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Gap [cm]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Septum [cm]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Hor. Aper. [cm]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Current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[A.turns]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[A/cm</a:t>
                      </a:r>
                      <a:r>
                        <a:rPr lang="en-US" sz="1800" baseline="30000">
                          <a:effectLst/>
                        </a:rPr>
                        <a:t>2</a:t>
                      </a:r>
                      <a:r>
                        <a:rPr lang="en-US" sz="1800">
                          <a:effectLst/>
                        </a:rPr>
                        <a:t>]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57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0.2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0.40617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9.3</a:t>
                      </a:r>
                      <a:r>
                        <a:rPr lang="en-US" sz="1800" baseline="30000">
                          <a:effectLst/>
                        </a:rPr>
                        <a:t>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2.68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60045" algn="ctr"/>
                        </a:tabLst>
                      </a:pPr>
                      <a:r>
                        <a:rPr lang="en-US" sz="1800">
                          <a:effectLst/>
                        </a:rPr>
                        <a:t>	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10990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401490" y="1349991"/>
            <a:ext cx="370641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603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tabLst>
                <a:tab pos="270272" algn="ctr"/>
              </a:tabLst>
            </a:pPr>
            <a:r>
              <a:rPr lang="en-US" altLang="en-US" sz="13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A2. S4.BEN01 Magnet specifications </a:t>
            </a:r>
            <a:endParaRPr lang="en-US" altLang="en-US" sz="1350" dirty="0"/>
          </a:p>
        </p:txBody>
      </p:sp>
      <p:sp>
        <p:nvSpPr>
          <p:cNvPr id="5" name="Rectangle 4"/>
          <p:cNvSpPr/>
          <p:nvPr/>
        </p:nvSpPr>
        <p:spPr>
          <a:xfrm>
            <a:off x="6672263" y="1921669"/>
            <a:ext cx="2007394" cy="1135856"/>
          </a:xfrm>
          <a:prstGeom prst="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1928813" y="4486275"/>
            <a:ext cx="45215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This magnet with the power supply will cost more than $150K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1247" y="5943600"/>
            <a:ext cx="8228410" cy="510436"/>
            <a:chOff x="206617" y="6112778"/>
            <a:chExt cx="10971213" cy="680581"/>
          </a:xfrm>
        </p:grpSpPr>
        <p:grpSp>
          <p:nvGrpSpPr>
            <p:cNvPr id="8" name="Group 7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12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10" name="Picture 2" descr="CNS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CC5D57C1-CACF-4E2A-B0E0-F1D41916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repeatCount="3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43000" y="1299905"/>
            <a:ext cx="3993105" cy="3566160"/>
            <a:chOff x="1347929" y="271124"/>
            <a:chExt cx="5921744" cy="518160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929" y="271124"/>
              <a:ext cx="5921744" cy="518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6322430" y="243840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-540000" flipV="1">
              <a:off x="3817496" y="3904387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6300000" flipV="1">
              <a:off x="2927966" y="304244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-10380000" flipV="1">
              <a:off x="5217494" y="3848805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4320000" flipV="1">
              <a:off x="6073986" y="297180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-6180000" flipV="1">
              <a:off x="2923383" y="1758564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-4200000" flipV="1">
              <a:off x="6172201" y="182879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2700000" flipV="1">
              <a:off x="3398128" y="3461395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4603168" y="777431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V="1">
              <a:off x="4537401" y="402413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44085" y="2404724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2700000">
              <a:off x="5738743" y="128778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8900000" flipH="1">
              <a:off x="5738744" y="351414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8100000" flipH="1">
              <a:off x="3400819" y="128777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-1200000">
              <a:off x="5233451" y="961557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22440000" flipH="1" flipV="1">
              <a:off x="3916179" y="87629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565163" y="1110948"/>
            <a:ext cx="3190142" cy="3079281"/>
            <a:chOff x="5896216" y="338262"/>
            <a:chExt cx="4253523" cy="410570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216" y="338262"/>
              <a:ext cx="3794904" cy="3515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5943859" y="4043860"/>
              <a:ext cx="420588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Isometric view of Magnetized Wedges 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744756" y="898792"/>
            <a:ext cx="4399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Cross section of Magnetized Wedges of </a:t>
            </a:r>
            <a:r>
              <a:rPr lang="en-US" sz="1350" dirty="0" err="1"/>
              <a:t>NdFeB</a:t>
            </a:r>
            <a:r>
              <a:rPr lang="en-US" sz="1350" dirty="0"/>
              <a:t>  or  </a:t>
            </a:r>
            <a:r>
              <a:rPr lang="en-US" sz="1350" dirty="0" err="1"/>
              <a:t>SmCo</a:t>
            </a:r>
            <a:endParaRPr lang="en-US" sz="1350" dirty="0"/>
          </a:p>
        </p:txBody>
      </p:sp>
      <p:sp>
        <p:nvSpPr>
          <p:cNvPr id="24" name="TextBox 23"/>
          <p:cNvSpPr txBox="1"/>
          <p:nvPr/>
        </p:nvSpPr>
        <p:spPr>
          <a:xfrm>
            <a:off x="1534818" y="867814"/>
            <a:ext cx="29948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The Halbach type Magnet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457795" y="6239740"/>
            <a:ext cx="8228410" cy="510437"/>
            <a:chOff x="206617" y="6112777"/>
            <a:chExt cx="10971213" cy="680582"/>
          </a:xfrm>
        </p:grpSpPr>
        <p:grpSp>
          <p:nvGrpSpPr>
            <p:cNvPr id="83" name="Group 82"/>
            <p:cNvGrpSpPr/>
            <p:nvPr/>
          </p:nvGrpSpPr>
          <p:grpSpPr>
            <a:xfrm>
              <a:off x="206617" y="6112777"/>
              <a:ext cx="10971213" cy="596967"/>
              <a:chOff x="308679" y="6227932"/>
              <a:chExt cx="10971213" cy="596967"/>
            </a:xfrm>
          </p:grpSpPr>
          <p:sp>
            <p:nvSpPr>
              <p:cNvPr id="126" name="Freeform 2461"/>
              <p:cNvSpPr>
                <a:spLocks/>
              </p:cNvSpPr>
              <p:nvPr/>
            </p:nvSpPr>
            <p:spPr bwMode="auto">
              <a:xfrm flipV="1">
                <a:off x="308679" y="6227932"/>
                <a:ext cx="10971213" cy="46039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2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3" name="Group 122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124" name="Picture 2" descr="CNS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44" name="Title 1"/>
          <p:cNvSpPr txBox="1">
            <a:spLocks/>
          </p:cNvSpPr>
          <p:nvPr/>
        </p:nvSpPr>
        <p:spPr>
          <a:xfrm>
            <a:off x="386489" y="36814"/>
            <a:ext cx="7886700" cy="411956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Halbach magnet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176047" y="2671636"/>
            <a:ext cx="5130700" cy="3377574"/>
            <a:chOff x="1176047" y="2671636"/>
            <a:chExt cx="5130700" cy="3377574"/>
          </a:xfrm>
        </p:grpSpPr>
        <p:grpSp>
          <p:nvGrpSpPr>
            <p:cNvPr id="74" name="Group 73"/>
            <p:cNvGrpSpPr/>
            <p:nvPr/>
          </p:nvGrpSpPr>
          <p:grpSpPr>
            <a:xfrm>
              <a:off x="1176047" y="2671636"/>
              <a:ext cx="5130700" cy="2731243"/>
              <a:chOff x="81193" y="1876902"/>
              <a:chExt cx="6840934" cy="3641658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>
                <a:off x="3387903" y="2253319"/>
                <a:ext cx="304891" cy="209008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Arc 67"/>
              <p:cNvSpPr/>
              <p:nvPr/>
            </p:nvSpPr>
            <p:spPr>
              <a:xfrm rot="5937826">
                <a:off x="3377363" y="1846355"/>
                <a:ext cx="660334" cy="751387"/>
              </a:xfrm>
              <a:prstGeom prst="arc">
                <a:avLst>
                  <a:gd name="adj1" fmla="val 15604438"/>
                  <a:gd name="adj2" fmla="val 0"/>
                </a:avLst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Arc 79"/>
              <p:cNvSpPr/>
              <p:nvPr/>
            </p:nvSpPr>
            <p:spPr>
              <a:xfrm rot="5902730">
                <a:off x="2579844" y="1831375"/>
                <a:ext cx="660334" cy="751387"/>
              </a:xfrm>
              <a:prstGeom prst="arc">
                <a:avLst>
                  <a:gd name="adj1" fmla="val 15782060"/>
                  <a:gd name="adj2" fmla="val 19737767"/>
                </a:avLst>
              </a:prstGeom>
              <a:solidFill>
                <a:schemeClr val="accent2"/>
              </a:solidFill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707530" y="2219125"/>
                <a:ext cx="391560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ym typeface="Symbol"/>
                  </a:rPr>
                  <a:t></a:t>
                </a:r>
                <a:endParaRPr lang="en-US" sz="1350" dirty="0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81193" y="3924947"/>
                <a:ext cx="6840934" cy="1593613"/>
                <a:chOff x="81193" y="3924947"/>
                <a:chExt cx="6840934" cy="1593613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81193" y="5026117"/>
                  <a:ext cx="5280078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ym typeface="Symbol"/>
                    </a:rPr>
                    <a:t>Direction of the easy axis =(n+1) +/2</a:t>
                  </a:r>
                  <a:endParaRPr lang="en-US" dirty="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5565174" y="4252224"/>
                  <a:ext cx="1356953" cy="954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50" dirty="0"/>
                    <a:t>Dipole  n=1</a:t>
                  </a:r>
                </a:p>
                <a:p>
                  <a:r>
                    <a:rPr lang="en-US" sz="1350" dirty="0"/>
                    <a:t>Quad    n=2</a:t>
                  </a:r>
                </a:p>
                <a:p>
                  <a:r>
                    <a:rPr lang="en-US" sz="1350" dirty="0"/>
                    <a:t>Sext       n=3</a:t>
                  </a:r>
                </a:p>
              </p:txBody>
            </p:sp>
            <p:cxnSp>
              <p:nvCxnSpPr>
                <p:cNvPr id="76" name="Straight Arrow Connector 75"/>
                <p:cNvCxnSpPr>
                  <a:stCxn id="70" idx="0"/>
                </p:cNvCxnSpPr>
                <p:nvPr/>
              </p:nvCxnSpPr>
              <p:spPr>
                <a:xfrm flipV="1">
                  <a:off x="2721232" y="3924947"/>
                  <a:ext cx="564224" cy="110117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Arrow Connector 24"/>
              <p:cNvCxnSpPr/>
              <p:nvPr/>
            </p:nvCxnSpPr>
            <p:spPr>
              <a:xfrm>
                <a:off x="2910012" y="2222049"/>
                <a:ext cx="823788" cy="189804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3024914" y="2219125"/>
                <a:ext cx="38087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500" dirty="0">
                    <a:sym typeface="Symbol"/>
                  </a:rPr>
                  <a:t></a:t>
                </a:r>
                <a:endParaRPr lang="en-US" sz="1500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1389903" y="5402879"/>
              <a:ext cx="32472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ym typeface="Symbol"/>
                </a:rPr>
                <a:t> =direction of the easy axis</a:t>
              </a:r>
            </a:p>
            <a:p>
              <a:r>
                <a:rPr lang="en-US" dirty="0">
                  <a:sym typeface="Symbol"/>
                </a:rPr>
                <a:t> =azimuthal angle of the wedge</a:t>
              </a:r>
              <a:endParaRPr lang="en-US" dirty="0"/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xmlns="" id="{E4127166-9A2E-491F-B133-198D0A267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169" y="144354"/>
            <a:ext cx="2973066" cy="314324"/>
          </a:xfrm>
        </p:spPr>
        <p:txBody>
          <a:bodyPr>
            <a:normAutofit fontScale="90000"/>
          </a:bodyPr>
          <a:lstStyle/>
          <a:p>
            <a:r>
              <a:rPr lang="en-US" sz="1800" dirty="0"/>
              <a:t>Dipole field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316336" y="3518277"/>
            <a:ext cx="3555771" cy="2014689"/>
            <a:chOff x="152400" y="4077626"/>
            <a:chExt cx="4741030" cy="268625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5" y="4262292"/>
              <a:ext cx="3615755" cy="239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52400" y="4077626"/>
              <a:ext cx="42672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Gap=3 cm W=30 cm H=18 cm </a:t>
              </a:r>
              <a:r>
                <a:rPr lang="en-US" sz="1350" dirty="0" err="1"/>
                <a:t>B</a:t>
              </a:r>
              <a:r>
                <a:rPr lang="en-US" sz="1350" baseline="-25000" dirty="0" err="1"/>
                <a:t>max</a:t>
              </a:r>
              <a:r>
                <a:rPr lang="en-US" sz="1350" dirty="0"/>
                <a:t>~ 1 Tesla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903" y="6363769"/>
              <a:ext cx="41665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solidFill>
                    <a:srgbClr val="FF0000"/>
                  </a:solidFill>
                </a:rPr>
                <a:t>Electromagnet Needs High current Supply</a:t>
              </a:r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7224">
            <a:off x="2976290" y="4411504"/>
            <a:ext cx="654945" cy="60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2" y="369742"/>
            <a:ext cx="4293217" cy="309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573485"/>
              </p:ext>
            </p:extLst>
          </p:nvPr>
        </p:nvGraphicFramePr>
        <p:xfrm>
          <a:off x="858966" y="769024"/>
          <a:ext cx="1390718" cy="68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" name="Equation" r:id="rId6" imgW="1625400" imgH="799920" progId="Equation.3">
                  <p:embed/>
                </p:oleObj>
              </mc:Choice>
              <mc:Fallback>
                <p:oleObj name="Equation" r:id="rId6" imgW="1625400" imgH="799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8966" y="769024"/>
                        <a:ext cx="1390718" cy="684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413974" y="93285"/>
            <a:ext cx="2714232" cy="2514464"/>
            <a:chOff x="5212945" y="104956"/>
            <a:chExt cx="3618976" cy="3352619"/>
          </a:xfrm>
        </p:grpSpPr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945" y="104956"/>
              <a:ext cx="3618976" cy="335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3" name="Group 62"/>
            <p:cNvGrpSpPr/>
            <p:nvPr/>
          </p:nvGrpSpPr>
          <p:grpSpPr>
            <a:xfrm>
              <a:off x="7276068" y="253031"/>
              <a:ext cx="1224831" cy="1848815"/>
              <a:chOff x="7511420" y="381000"/>
              <a:chExt cx="1224831" cy="1848815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7686675" y="2080594"/>
                <a:ext cx="685800" cy="993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7686675" y="750332"/>
                <a:ext cx="9525" cy="14487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8372475" y="1829706"/>
                <a:ext cx="363776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 err="1"/>
                  <a:t>r</a:t>
                </a:r>
                <a:r>
                  <a:rPr lang="en-US" sz="1350" baseline="-25000" dirty="0" err="1"/>
                  <a:t>i</a:t>
                </a:r>
                <a:endParaRPr lang="en-US" sz="1350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11420" y="381000"/>
                <a:ext cx="53741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r</a:t>
                </a:r>
                <a:r>
                  <a:rPr lang="en-US" sz="1350" baseline="-25000" dirty="0"/>
                  <a:t>out</a:t>
                </a:r>
                <a:endParaRPr lang="en-US" sz="1350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76478" y="6169453"/>
            <a:ext cx="8228410" cy="510436"/>
            <a:chOff x="206617" y="6112778"/>
            <a:chExt cx="10971213" cy="680581"/>
          </a:xfrm>
        </p:grpSpPr>
        <p:grpSp>
          <p:nvGrpSpPr>
            <p:cNvPr id="69" name="Group 68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73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74" name="Picture 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71" name="Picture 2" descr="CNS">
                <a:hlinkClick r:id="rId10"/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4867545" y="2800162"/>
            <a:ext cx="4124055" cy="3326162"/>
            <a:chOff x="4460187" y="2644504"/>
            <a:chExt cx="3907805" cy="313330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0187" y="2946344"/>
              <a:ext cx="3907805" cy="2831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5855875"/>
                </p:ext>
              </p:extLst>
            </p:nvPr>
          </p:nvGraphicFramePr>
          <p:xfrm>
            <a:off x="5431512" y="4033392"/>
            <a:ext cx="264795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2" name="Equation" r:id="rId14" imgW="3530520" imgH="1015920" progId="Equation.3">
                    <p:embed/>
                  </p:oleObj>
                </mc:Choice>
                <mc:Fallback>
                  <p:oleObj name="Equation" r:id="rId14" imgW="3530520" imgH="10159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31512" y="4033392"/>
                          <a:ext cx="2647950" cy="76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itle 1"/>
            <p:cNvSpPr txBox="1">
              <a:spLocks/>
            </p:cNvSpPr>
            <p:nvPr/>
          </p:nvSpPr>
          <p:spPr>
            <a:xfrm>
              <a:off x="5122905" y="2644504"/>
              <a:ext cx="2635650" cy="34170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/>
                <a:t>Quadrupole field n=2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9AA2481-173A-4E40-A825-F42D192D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66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Field Uniformity of Halbach magnet (2D)</a:t>
            </a: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40" y="549167"/>
            <a:ext cx="6705600" cy="54202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02531" y="5969421"/>
            <a:ext cx="8228410" cy="510436"/>
            <a:chOff x="206617" y="6112778"/>
            <a:chExt cx="10971213" cy="680581"/>
          </a:xfrm>
        </p:grpSpPr>
        <p:grpSp>
          <p:nvGrpSpPr>
            <p:cNvPr id="6" name="Group 5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10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8" name="Picture 2" descr="CNS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cxnSp>
        <p:nvCxnSpPr>
          <p:cNvPr id="16" name="Straight Connector 15"/>
          <p:cNvCxnSpPr/>
          <p:nvPr/>
        </p:nvCxnSpPr>
        <p:spPr>
          <a:xfrm flipV="1">
            <a:off x="3657600" y="2229290"/>
            <a:ext cx="0" cy="273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958257" y="611068"/>
            <a:ext cx="5234534" cy="3341829"/>
            <a:chOff x="2958257" y="611068"/>
            <a:chExt cx="5234534" cy="3341829"/>
          </a:xfrm>
        </p:grpSpPr>
        <p:grpSp>
          <p:nvGrpSpPr>
            <p:cNvPr id="18" name="Group 17"/>
            <p:cNvGrpSpPr/>
            <p:nvPr/>
          </p:nvGrpSpPr>
          <p:grpSpPr>
            <a:xfrm>
              <a:off x="2958257" y="2565691"/>
              <a:ext cx="1752600" cy="1387206"/>
              <a:chOff x="2971800" y="2586872"/>
              <a:chExt cx="1752600" cy="1387206"/>
            </a:xfrm>
          </p:grpSpPr>
          <p:pic>
            <p:nvPicPr>
              <p:cNvPr id="4" name="Picture 3"/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1800" y="2590800"/>
                <a:ext cx="1752600" cy="13832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Oval 16"/>
              <p:cNvSpPr/>
              <p:nvPr/>
            </p:nvSpPr>
            <p:spPr>
              <a:xfrm>
                <a:off x="3581400" y="2586872"/>
                <a:ext cx="990600" cy="984761"/>
              </a:xfrm>
              <a:prstGeom prst="ellipse">
                <a:avLst/>
              </a:prstGeom>
              <a:solidFill>
                <a:srgbClr val="FF0000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itle 1"/>
            <p:cNvSpPr txBox="1">
              <a:spLocks/>
            </p:cNvSpPr>
            <p:nvPr/>
          </p:nvSpPr>
          <p:spPr>
            <a:xfrm>
              <a:off x="5956797" y="611068"/>
              <a:ext cx="2235994" cy="2976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675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sym typeface="Symbol" panose="05050102010706020507" pitchFamily="18" charset="2"/>
                </a:rPr>
                <a:t>B/B~5x10</a:t>
              </a:r>
              <a:r>
                <a:rPr lang="en-US" sz="2400" baseline="30000">
                  <a:sym typeface="Symbol" panose="05050102010706020507" pitchFamily="18" charset="2"/>
                </a:rPr>
                <a:t>-4</a:t>
              </a:r>
              <a:endParaRPr lang="en-US" sz="2400" baseline="300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4516736" y="914400"/>
              <a:ext cx="2569864" cy="1828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9842724D-CCA1-4CF7-B30F-11C616E5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8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31" y="2148800"/>
            <a:ext cx="1961198" cy="1641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76393"/>
            <a:ext cx="6128215" cy="3240257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99413"/>
              </p:ext>
            </p:extLst>
          </p:nvPr>
        </p:nvGraphicFramePr>
        <p:xfrm>
          <a:off x="783260" y="4810341"/>
          <a:ext cx="5214769" cy="914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54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7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75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08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08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410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489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647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5531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Length [m]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</a:t>
                      </a:r>
                      <a:r>
                        <a:rPr lang="en-US" sz="1200" baseline="-25000">
                          <a:effectLst/>
                        </a:rPr>
                        <a:t>field</a:t>
                      </a:r>
                      <a:r>
                        <a:rPr lang="en-US" sz="1200">
                          <a:effectLst/>
                        </a:rPr>
                        <a:t> [T]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Sagitta [cm]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</a:t>
                      </a:r>
                      <a:r>
                        <a:rPr lang="en-US" sz="1200" baseline="-25000" dirty="0" err="1">
                          <a:effectLst/>
                        </a:rPr>
                        <a:t>in</a:t>
                      </a:r>
                      <a:r>
                        <a:rPr lang="en-US" sz="1200" dirty="0">
                          <a:effectLst/>
                        </a:rPr>
                        <a:t>   [cm]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</a:t>
                      </a:r>
                      <a:r>
                        <a:rPr lang="en-US" sz="1200" baseline="-25000" dirty="0" err="1">
                          <a:effectLst/>
                        </a:rPr>
                        <a:t>in</a:t>
                      </a:r>
                      <a:r>
                        <a:rPr lang="en-US" sz="1200" dirty="0">
                          <a:effectLst/>
                        </a:rPr>
                        <a:t>   [cm]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PM Material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</a:t>
                      </a:r>
                      <a:r>
                        <a:rPr lang="en-US" sz="1200" baseline="-25000" dirty="0">
                          <a:effectLst/>
                        </a:rPr>
                        <a:t>r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[T]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H</a:t>
                      </a:r>
                      <a:r>
                        <a:rPr lang="en-US" sz="1200" baseline="-25000" dirty="0" err="1">
                          <a:effectLst/>
                        </a:rPr>
                        <a:t>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[A/m]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6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NdFeB_N35EH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1.2040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-147.03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84282" y="4301153"/>
            <a:ext cx="52137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3. The S4.BEN01 modified </a:t>
            </a:r>
            <a:r>
              <a:rPr lang="en-US" altLang="en-US" sz="135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Halbach</a:t>
            </a:r>
            <a:r>
              <a:rPr lang="en-US" altLang="en-US" sz="13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-type magnet specifications </a:t>
            </a:r>
            <a:endParaRPr lang="en-US" altLang="en-US" sz="135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Field Uniformity of Halbach magnet (3D)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2531" y="5969421"/>
            <a:ext cx="8228410" cy="510436"/>
            <a:chOff x="206617" y="6112778"/>
            <a:chExt cx="10971213" cy="680581"/>
          </a:xfrm>
        </p:grpSpPr>
        <p:grpSp>
          <p:nvGrpSpPr>
            <p:cNvPr id="10" name="Group 9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14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12" name="Picture 2" descr="CNS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1E047C61-C572-40B7-8127-02F2291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9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/>
              <a:t>Modified Halbach magnet to reduce radiation damage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65" y="1770038"/>
            <a:ext cx="5791200" cy="377561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02531" y="5969421"/>
            <a:ext cx="8228410" cy="510436"/>
            <a:chOff x="206617" y="6112778"/>
            <a:chExt cx="10971213" cy="680581"/>
          </a:xfrm>
        </p:grpSpPr>
        <p:grpSp>
          <p:nvGrpSpPr>
            <p:cNvPr id="7" name="Group 6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11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9" name="Picture 2" descr="CNS">
                <a:hlinkClick r:id="rId4"/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B608C8B-512A-424F-83C5-789852535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34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4" y="2328861"/>
            <a:ext cx="8159199" cy="2860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010" y="209686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Isometric views of the Halbach magnet followed by a low field corrector electromagnet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6172200"/>
            <a:ext cx="8228410" cy="510436"/>
            <a:chOff x="206617" y="6112778"/>
            <a:chExt cx="10971213" cy="680581"/>
          </a:xfrm>
        </p:grpSpPr>
        <p:grpSp>
          <p:nvGrpSpPr>
            <p:cNvPr id="5" name="Group 4"/>
            <p:cNvGrpSpPr/>
            <p:nvPr/>
          </p:nvGrpSpPr>
          <p:grpSpPr>
            <a:xfrm>
              <a:off x="206617" y="6112778"/>
              <a:ext cx="10971213" cy="596966"/>
              <a:chOff x="308679" y="6227933"/>
              <a:chExt cx="10971213" cy="596966"/>
            </a:xfrm>
          </p:grpSpPr>
          <p:sp>
            <p:nvSpPr>
              <p:cNvPr id="9" name="Freeform 2461"/>
              <p:cNvSpPr>
                <a:spLocks/>
              </p:cNvSpPr>
              <p:nvPr/>
            </p:nvSpPr>
            <p:spPr bwMode="auto">
              <a:xfrm flipV="1">
                <a:off x="308679" y="6227933"/>
                <a:ext cx="10971213" cy="46038"/>
              </a:xfrm>
              <a:custGeom>
                <a:avLst/>
                <a:gdLst>
                  <a:gd name="T0" fmla="*/ 1327 w 10642"/>
                  <a:gd name="T1" fmla="*/ 0 h 48"/>
                  <a:gd name="T2" fmla="*/ 1314 w 10642"/>
                  <a:gd name="T3" fmla="*/ 0 h 48"/>
                  <a:gd name="T4" fmla="*/ 1293 w 10642"/>
                  <a:gd name="T5" fmla="*/ 0 h 48"/>
                  <a:gd name="T6" fmla="*/ 1265 w 10642"/>
                  <a:gd name="T7" fmla="*/ 0 h 48"/>
                  <a:gd name="T8" fmla="*/ 1229 w 10642"/>
                  <a:gd name="T9" fmla="*/ 0 h 48"/>
                  <a:gd name="T10" fmla="*/ 1188 w 10642"/>
                  <a:gd name="T11" fmla="*/ 0 h 48"/>
                  <a:gd name="T12" fmla="*/ 1140 w 10642"/>
                  <a:gd name="T13" fmla="*/ 0 h 48"/>
                  <a:gd name="T14" fmla="*/ 1088 w 10642"/>
                  <a:gd name="T15" fmla="*/ 0 h 48"/>
                  <a:gd name="T16" fmla="*/ 1032 w 10642"/>
                  <a:gd name="T17" fmla="*/ 0 h 48"/>
                  <a:gd name="T18" fmla="*/ 971 w 10642"/>
                  <a:gd name="T19" fmla="*/ 0 h 48"/>
                  <a:gd name="T20" fmla="*/ 908 w 10642"/>
                  <a:gd name="T21" fmla="*/ 0 h 48"/>
                  <a:gd name="T22" fmla="*/ 842 w 10642"/>
                  <a:gd name="T23" fmla="*/ 0 h 48"/>
                  <a:gd name="T24" fmla="*/ 775 w 10642"/>
                  <a:gd name="T25" fmla="*/ 0 h 48"/>
                  <a:gd name="T26" fmla="*/ 707 w 10642"/>
                  <a:gd name="T27" fmla="*/ 0 h 48"/>
                  <a:gd name="T28" fmla="*/ 638 w 10642"/>
                  <a:gd name="T29" fmla="*/ 0 h 48"/>
                  <a:gd name="T30" fmla="*/ 570 w 10642"/>
                  <a:gd name="T31" fmla="*/ 0 h 48"/>
                  <a:gd name="T32" fmla="*/ 502 w 10642"/>
                  <a:gd name="T33" fmla="*/ 0 h 48"/>
                  <a:gd name="T34" fmla="*/ 436 w 10642"/>
                  <a:gd name="T35" fmla="*/ 0 h 48"/>
                  <a:gd name="T36" fmla="*/ 372 w 10642"/>
                  <a:gd name="T37" fmla="*/ 0 h 48"/>
                  <a:gd name="T38" fmla="*/ 311 w 10642"/>
                  <a:gd name="T39" fmla="*/ 0 h 48"/>
                  <a:gd name="T40" fmla="*/ 254 w 10642"/>
                  <a:gd name="T41" fmla="*/ 0 h 48"/>
                  <a:gd name="T42" fmla="*/ 201 w 10642"/>
                  <a:gd name="T43" fmla="*/ 0 h 48"/>
                  <a:gd name="T44" fmla="*/ 152 w 10642"/>
                  <a:gd name="T45" fmla="*/ 0 h 48"/>
                  <a:gd name="T46" fmla="*/ 109 w 10642"/>
                  <a:gd name="T47" fmla="*/ 0 h 48"/>
                  <a:gd name="T48" fmla="*/ 73 w 10642"/>
                  <a:gd name="T49" fmla="*/ 0 h 48"/>
                  <a:gd name="T50" fmla="*/ 43 w 10642"/>
                  <a:gd name="T51" fmla="*/ 0 h 48"/>
                  <a:gd name="T52" fmla="*/ 20 w 10642"/>
                  <a:gd name="T53" fmla="*/ 0 h 48"/>
                  <a:gd name="T54" fmla="*/ 6 w 10642"/>
                  <a:gd name="T55" fmla="*/ 0 h 48"/>
                  <a:gd name="T56" fmla="*/ 0 w 10642"/>
                  <a:gd name="T57" fmla="*/ 0 h 48"/>
                  <a:gd name="T58" fmla="*/ 2 w 10642"/>
                  <a:gd name="T59" fmla="*/ 6 h 48"/>
                  <a:gd name="T60" fmla="*/ 12 w 10642"/>
                  <a:gd name="T61" fmla="*/ 6 h 48"/>
                  <a:gd name="T62" fmla="*/ 31 w 10642"/>
                  <a:gd name="T63" fmla="*/ 6 h 48"/>
                  <a:gd name="T64" fmla="*/ 57 w 10642"/>
                  <a:gd name="T65" fmla="*/ 6 h 48"/>
                  <a:gd name="T66" fmla="*/ 90 w 10642"/>
                  <a:gd name="T67" fmla="*/ 6 h 48"/>
                  <a:gd name="T68" fmla="*/ 130 w 10642"/>
                  <a:gd name="T69" fmla="*/ 6 h 48"/>
                  <a:gd name="T70" fmla="*/ 176 w 10642"/>
                  <a:gd name="T71" fmla="*/ 6 h 48"/>
                  <a:gd name="T72" fmla="*/ 226 w 10642"/>
                  <a:gd name="T73" fmla="*/ 6 h 48"/>
                  <a:gd name="T74" fmla="*/ 282 w 10642"/>
                  <a:gd name="T75" fmla="*/ 6 h 48"/>
                  <a:gd name="T76" fmla="*/ 341 w 10642"/>
                  <a:gd name="T77" fmla="*/ 6 h 48"/>
                  <a:gd name="T78" fmla="*/ 404 w 10642"/>
                  <a:gd name="T79" fmla="*/ 6 h 48"/>
                  <a:gd name="T80" fmla="*/ 468 w 10642"/>
                  <a:gd name="T81" fmla="*/ 6 h 48"/>
                  <a:gd name="T82" fmla="*/ 535 w 10642"/>
                  <a:gd name="T83" fmla="*/ 6 h 48"/>
                  <a:gd name="T84" fmla="*/ 604 w 10642"/>
                  <a:gd name="T85" fmla="*/ 6 h 48"/>
                  <a:gd name="T86" fmla="*/ 672 w 10642"/>
                  <a:gd name="T87" fmla="*/ 6 h 48"/>
                  <a:gd name="T88" fmla="*/ 741 w 10642"/>
                  <a:gd name="T89" fmla="*/ 6 h 48"/>
                  <a:gd name="T90" fmla="*/ 809 w 10642"/>
                  <a:gd name="T91" fmla="*/ 6 h 48"/>
                  <a:gd name="T92" fmla="*/ 875 w 10642"/>
                  <a:gd name="T93" fmla="*/ 6 h 48"/>
                  <a:gd name="T94" fmla="*/ 940 w 10642"/>
                  <a:gd name="T95" fmla="*/ 6 h 48"/>
                  <a:gd name="T96" fmla="*/ 1002 w 10642"/>
                  <a:gd name="T97" fmla="*/ 6 h 48"/>
                  <a:gd name="T98" fmla="*/ 1060 w 10642"/>
                  <a:gd name="T99" fmla="*/ 6 h 48"/>
                  <a:gd name="T100" fmla="*/ 1115 w 10642"/>
                  <a:gd name="T101" fmla="*/ 6 h 48"/>
                  <a:gd name="T102" fmla="*/ 1164 w 10642"/>
                  <a:gd name="T103" fmla="*/ 6 h 48"/>
                  <a:gd name="T104" fmla="*/ 1209 w 10642"/>
                  <a:gd name="T105" fmla="*/ 6 h 48"/>
                  <a:gd name="T106" fmla="*/ 1248 w 10642"/>
                  <a:gd name="T107" fmla="*/ 6 h 48"/>
                  <a:gd name="T108" fmla="*/ 1280 w 10642"/>
                  <a:gd name="T109" fmla="*/ 6 h 48"/>
                  <a:gd name="T110" fmla="*/ 1304 w 10642"/>
                  <a:gd name="T111" fmla="*/ 6 h 48"/>
                  <a:gd name="T112" fmla="*/ 1321 w 10642"/>
                  <a:gd name="T113" fmla="*/ 6 h 48"/>
                  <a:gd name="T114" fmla="*/ 1329 w 10642"/>
                  <a:gd name="T115" fmla="*/ 6 h 48"/>
                  <a:gd name="T116" fmla="*/ 1331 w 10642"/>
                  <a:gd name="T117" fmla="*/ 4 h 48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10642" h="48">
                    <a:moveTo>
                      <a:pt x="10641" y="0"/>
                    </a:moveTo>
                    <a:lnTo>
                      <a:pt x="10641" y="0"/>
                    </a:lnTo>
                    <a:lnTo>
                      <a:pt x="10640" y="0"/>
                    </a:lnTo>
                    <a:lnTo>
                      <a:pt x="10638" y="0"/>
                    </a:lnTo>
                    <a:lnTo>
                      <a:pt x="10636" y="0"/>
                    </a:lnTo>
                    <a:lnTo>
                      <a:pt x="10632" y="0"/>
                    </a:lnTo>
                    <a:lnTo>
                      <a:pt x="10628" y="0"/>
                    </a:lnTo>
                    <a:lnTo>
                      <a:pt x="10623" y="0"/>
                    </a:lnTo>
                    <a:lnTo>
                      <a:pt x="10617" y="0"/>
                    </a:lnTo>
                    <a:lnTo>
                      <a:pt x="10612" y="0"/>
                    </a:lnTo>
                    <a:lnTo>
                      <a:pt x="10604" y="0"/>
                    </a:lnTo>
                    <a:lnTo>
                      <a:pt x="10596" y="0"/>
                    </a:lnTo>
                    <a:lnTo>
                      <a:pt x="10589" y="0"/>
                    </a:lnTo>
                    <a:lnTo>
                      <a:pt x="10579" y="0"/>
                    </a:lnTo>
                    <a:lnTo>
                      <a:pt x="10570" y="0"/>
                    </a:lnTo>
                    <a:lnTo>
                      <a:pt x="10559" y="0"/>
                    </a:lnTo>
                    <a:lnTo>
                      <a:pt x="10548" y="0"/>
                    </a:lnTo>
                    <a:lnTo>
                      <a:pt x="10536" y="0"/>
                    </a:lnTo>
                    <a:lnTo>
                      <a:pt x="10524" y="0"/>
                    </a:lnTo>
                    <a:lnTo>
                      <a:pt x="10511" y="0"/>
                    </a:lnTo>
                    <a:lnTo>
                      <a:pt x="10496" y="0"/>
                    </a:lnTo>
                    <a:lnTo>
                      <a:pt x="10482" y="0"/>
                    </a:lnTo>
                    <a:lnTo>
                      <a:pt x="10467" y="0"/>
                    </a:lnTo>
                    <a:lnTo>
                      <a:pt x="10451" y="0"/>
                    </a:lnTo>
                    <a:lnTo>
                      <a:pt x="10435" y="0"/>
                    </a:lnTo>
                    <a:lnTo>
                      <a:pt x="10417" y="0"/>
                    </a:lnTo>
                    <a:lnTo>
                      <a:pt x="10400" y="0"/>
                    </a:lnTo>
                    <a:lnTo>
                      <a:pt x="10382" y="0"/>
                    </a:lnTo>
                    <a:lnTo>
                      <a:pt x="10363" y="0"/>
                    </a:lnTo>
                    <a:lnTo>
                      <a:pt x="10344" y="0"/>
                    </a:lnTo>
                    <a:lnTo>
                      <a:pt x="10323" y="0"/>
                    </a:lnTo>
                    <a:lnTo>
                      <a:pt x="10302" y="0"/>
                    </a:lnTo>
                    <a:lnTo>
                      <a:pt x="10281" y="0"/>
                    </a:lnTo>
                    <a:lnTo>
                      <a:pt x="10259" y="0"/>
                    </a:lnTo>
                    <a:lnTo>
                      <a:pt x="10236" y="0"/>
                    </a:lnTo>
                    <a:lnTo>
                      <a:pt x="10213" y="0"/>
                    </a:lnTo>
                    <a:lnTo>
                      <a:pt x="10190" y="0"/>
                    </a:lnTo>
                    <a:lnTo>
                      <a:pt x="10166" y="0"/>
                    </a:lnTo>
                    <a:lnTo>
                      <a:pt x="10141" y="0"/>
                    </a:lnTo>
                    <a:lnTo>
                      <a:pt x="10116" y="0"/>
                    </a:lnTo>
                    <a:lnTo>
                      <a:pt x="10090" y="0"/>
                    </a:lnTo>
                    <a:lnTo>
                      <a:pt x="10063" y="0"/>
                    </a:lnTo>
                    <a:lnTo>
                      <a:pt x="10037" y="0"/>
                    </a:lnTo>
                    <a:lnTo>
                      <a:pt x="10009" y="0"/>
                    </a:lnTo>
                    <a:lnTo>
                      <a:pt x="9981" y="0"/>
                    </a:lnTo>
                    <a:lnTo>
                      <a:pt x="9952" y="0"/>
                    </a:lnTo>
                    <a:lnTo>
                      <a:pt x="9924" y="0"/>
                    </a:lnTo>
                    <a:lnTo>
                      <a:pt x="9894" y="0"/>
                    </a:lnTo>
                    <a:lnTo>
                      <a:pt x="9863" y="0"/>
                    </a:lnTo>
                    <a:lnTo>
                      <a:pt x="9832" y="0"/>
                    </a:lnTo>
                    <a:lnTo>
                      <a:pt x="9802" y="0"/>
                    </a:lnTo>
                    <a:lnTo>
                      <a:pt x="9770" y="0"/>
                    </a:lnTo>
                    <a:lnTo>
                      <a:pt x="9738" y="0"/>
                    </a:lnTo>
                    <a:lnTo>
                      <a:pt x="9705" y="0"/>
                    </a:lnTo>
                    <a:lnTo>
                      <a:pt x="9672" y="0"/>
                    </a:lnTo>
                    <a:lnTo>
                      <a:pt x="9638" y="0"/>
                    </a:lnTo>
                    <a:lnTo>
                      <a:pt x="9604" y="0"/>
                    </a:lnTo>
                    <a:lnTo>
                      <a:pt x="9569" y="0"/>
                    </a:lnTo>
                    <a:lnTo>
                      <a:pt x="9535" y="0"/>
                    </a:lnTo>
                    <a:lnTo>
                      <a:pt x="9499" y="0"/>
                    </a:lnTo>
                    <a:lnTo>
                      <a:pt x="9464" y="0"/>
                    </a:lnTo>
                    <a:lnTo>
                      <a:pt x="9426" y="0"/>
                    </a:lnTo>
                    <a:lnTo>
                      <a:pt x="9390" y="0"/>
                    </a:lnTo>
                    <a:lnTo>
                      <a:pt x="9353" y="0"/>
                    </a:lnTo>
                    <a:lnTo>
                      <a:pt x="9316" y="0"/>
                    </a:lnTo>
                    <a:lnTo>
                      <a:pt x="9277" y="0"/>
                    </a:lnTo>
                    <a:lnTo>
                      <a:pt x="9239" y="0"/>
                    </a:lnTo>
                    <a:lnTo>
                      <a:pt x="9199" y="0"/>
                    </a:lnTo>
                    <a:lnTo>
                      <a:pt x="9161" y="0"/>
                    </a:lnTo>
                    <a:lnTo>
                      <a:pt x="9120" y="0"/>
                    </a:lnTo>
                    <a:lnTo>
                      <a:pt x="9081" y="0"/>
                    </a:lnTo>
                    <a:lnTo>
                      <a:pt x="9040" y="0"/>
                    </a:lnTo>
                    <a:lnTo>
                      <a:pt x="9000" y="0"/>
                    </a:lnTo>
                    <a:lnTo>
                      <a:pt x="8958" y="0"/>
                    </a:lnTo>
                    <a:lnTo>
                      <a:pt x="8916" y="0"/>
                    </a:lnTo>
                    <a:lnTo>
                      <a:pt x="8874" y="0"/>
                    </a:lnTo>
                    <a:lnTo>
                      <a:pt x="8832" y="0"/>
                    </a:lnTo>
                    <a:lnTo>
                      <a:pt x="8789" y="0"/>
                    </a:lnTo>
                    <a:lnTo>
                      <a:pt x="8746" y="0"/>
                    </a:lnTo>
                    <a:lnTo>
                      <a:pt x="8702" y="0"/>
                    </a:lnTo>
                    <a:lnTo>
                      <a:pt x="8658" y="0"/>
                    </a:lnTo>
                    <a:lnTo>
                      <a:pt x="8614" y="0"/>
                    </a:lnTo>
                    <a:lnTo>
                      <a:pt x="8569" y="0"/>
                    </a:lnTo>
                    <a:lnTo>
                      <a:pt x="8525" y="0"/>
                    </a:lnTo>
                    <a:lnTo>
                      <a:pt x="8479" y="0"/>
                    </a:lnTo>
                    <a:lnTo>
                      <a:pt x="8434" y="0"/>
                    </a:lnTo>
                    <a:lnTo>
                      <a:pt x="8388" y="0"/>
                    </a:lnTo>
                    <a:lnTo>
                      <a:pt x="8342" y="0"/>
                    </a:lnTo>
                    <a:lnTo>
                      <a:pt x="8296" y="0"/>
                    </a:lnTo>
                    <a:lnTo>
                      <a:pt x="8250" y="0"/>
                    </a:lnTo>
                    <a:lnTo>
                      <a:pt x="8203" y="0"/>
                    </a:lnTo>
                    <a:lnTo>
                      <a:pt x="8156" y="0"/>
                    </a:lnTo>
                    <a:lnTo>
                      <a:pt x="8107" y="0"/>
                    </a:lnTo>
                    <a:lnTo>
                      <a:pt x="8060" y="0"/>
                    </a:lnTo>
                    <a:lnTo>
                      <a:pt x="8012" y="0"/>
                    </a:lnTo>
                    <a:lnTo>
                      <a:pt x="7964" y="0"/>
                    </a:lnTo>
                    <a:lnTo>
                      <a:pt x="7914" y="0"/>
                    </a:lnTo>
                    <a:lnTo>
                      <a:pt x="7866" y="0"/>
                    </a:lnTo>
                    <a:lnTo>
                      <a:pt x="7817" y="0"/>
                    </a:lnTo>
                    <a:lnTo>
                      <a:pt x="7767" y="0"/>
                    </a:lnTo>
                    <a:lnTo>
                      <a:pt x="7718" y="0"/>
                    </a:lnTo>
                    <a:lnTo>
                      <a:pt x="7667" y="0"/>
                    </a:lnTo>
                    <a:lnTo>
                      <a:pt x="7618" y="0"/>
                    </a:lnTo>
                    <a:lnTo>
                      <a:pt x="7567" y="0"/>
                    </a:lnTo>
                    <a:lnTo>
                      <a:pt x="7517" y="0"/>
                    </a:lnTo>
                    <a:lnTo>
                      <a:pt x="7466" y="0"/>
                    </a:lnTo>
                    <a:lnTo>
                      <a:pt x="7415" y="0"/>
                    </a:lnTo>
                    <a:lnTo>
                      <a:pt x="7364" y="0"/>
                    </a:lnTo>
                    <a:lnTo>
                      <a:pt x="7313" y="0"/>
                    </a:lnTo>
                    <a:lnTo>
                      <a:pt x="7261" y="0"/>
                    </a:lnTo>
                    <a:lnTo>
                      <a:pt x="7210" y="0"/>
                    </a:lnTo>
                    <a:lnTo>
                      <a:pt x="7157" y="0"/>
                    </a:lnTo>
                    <a:lnTo>
                      <a:pt x="7105" y="0"/>
                    </a:lnTo>
                    <a:lnTo>
                      <a:pt x="7053" y="0"/>
                    </a:lnTo>
                    <a:lnTo>
                      <a:pt x="7000" y="0"/>
                    </a:lnTo>
                    <a:lnTo>
                      <a:pt x="6947" y="0"/>
                    </a:lnTo>
                    <a:lnTo>
                      <a:pt x="6895" y="0"/>
                    </a:lnTo>
                    <a:lnTo>
                      <a:pt x="6842" y="0"/>
                    </a:lnTo>
                    <a:lnTo>
                      <a:pt x="6789" y="0"/>
                    </a:lnTo>
                    <a:lnTo>
                      <a:pt x="6736" y="0"/>
                    </a:lnTo>
                    <a:lnTo>
                      <a:pt x="6683" y="0"/>
                    </a:lnTo>
                    <a:lnTo>
                      <a:pt x="6629" y="0"/>
                    </a:lnTo>
                    <a:lnTo>
                      <a:pt x="6575" y="0"/>
                    </a:lnTo>
                    <a:lnTo>
                      <a:pt x="6522" y="0"/>
                    </a:lnTo>
                    <a:lnTo>
                      <a:pt x="6468" y="0"/>
                    </a:lnTo>
                    <a:lnTo>
                      <a:pt x="6414" y="0"/>
                    </a:lnTo>
                    <a:lnTo>
                      <a:pt x="6360" y="0"/>
                    </a:lnTo>
                    <a:lnTo>
                      <a:pt x="6305" y="0"/>
                    </a:lnTo>
                    <a:lnTo>
                      <a:pt x="6252" y="0"/>
                    </a:lnTo>
                    <a:lnTo>
                      <a:pt x="6197" y="0"/>
                    </a:lnTo>
                    <a:lnTo>
                      <a:pt x="6143" y="0"/>
                    </a:lnTo>
                    <a:lnTo>
                      <a:pt x="6088" y="0"/>
                    </a:lnTo>
                    <a:lnTo>
                      <a:pt x="6033" y="0"/>
                    </a:lnTo>
                    <a:lnTo>
                      <a:pt x="5979" y="0"/>
                    </a:lnTo>
                    <a:lnTo>
                      <a:pt x="5925" y="0"/>
                    </a:lnTo>
                    <a:lnTo>
                      <a:pt x="5870" y="0"/>
                    </a:lnTo>
                    <a:lnTo>
                      <a:pt x="5815" y="0"/>
                    </a:lnTo>
                    <a:lnTo>
                      <a:pt x="5760" y="0"/>
                    </a:lnTo>
                    <a:lnTo>
                      <a:pt x="5705" y="0"/>
                    </a:lnTo>
                    <a:lnTo>
                      <a:pt x="5650" y="0"/>
                    </a:lnTo>
                    <a:lnTo>
                      <a:pt x="5595" y="0"/>
                    </a:lnTo>
                    <a:lnTo>
                      <a:pt x="5540" y="0"/>
                    </a:lnTo>
                    <a:lnTo>
                      <a:pt x="5485" y="0"/>
                    </a:lnTo>
                    <a:lnTo>
                      <a:pt x="5430" y="0"/>
                    </a:lnTo>
                    <a:lnTo>
                      <a:pt x="5375" y="0"/>
                    </a:lnTo>
                    <a:lnTo>
                      <a:pt x="5321" y="0"/>
                    </a:lnTo>
                    <a:lnTo>
                      <a:pt x="5266" y="0"/>
                    </a:lnTo>
                    <a:lnTo>
                      <a:pt x="5211" y="0"/>
                    </a:lnTo>
                    <a:lnTo>
                      <a:pt x="5156" y="0"/>
                    </a:lnTo>
                    <a:lnTo>
                      <a:pt x="5100" y="0"/>
                    </a:lnTo>
                    <a:lnTo>
                      <a:pt x="5046" y="0"/>
                    </a:lnTo>
                    <a:lnTo>
                      <a:pt x="4991" y="0"/>
                    </a:lnTo>
                    <a:lnTo>
                      <a:pt x="4936" y="0"/>
                    </a:lnTo>
                    <a:lnTo>
                      <a:pt x="4881" y="0"/>
                    </a:lnTo>
                    <a:lnTo>
                      <a:pt x="4826" y="0"/>
                    </a:lnTo>
                    <a:lnTo>
                      <a:pt x="4771" y="0"/>
                    </a:lnTo>
                    <a:lnTo>
                      <a:pt x="4716" y="0"/>
                    </a:lnTo>
                    <a:lnTo>
                      <a:pt x="4661" y="0"/>
                    </a:lnTo>
                    <a:lnTo>
                      <a:pt x="4608" y="0"/>
                    </a:lnTo>
                    <a:lnTo>
                      <a:pt x="4553" y="0"/>
                    </a:lnTo>
                    <a:lnTo>
                      <a:pt x="4498" y="0"/>
                    </a:lnTo>
                    <a:lnTo>
                      <a:pt x="4444" y="0"/>
                    </a:lnTo>
                    <a:lnTo>
                      <a:pt x="4389" y="0"/>
                    </a:lnTo>
                    <a:lnTo>
                      <a:pt x="4336" y="0"/>
                    </a:lnTo>
                    <a:lnTo>
                      <a:pt x="4281" y="0"/>
                    </a:lnTo>
                    <a:lnTo>
                      <a:pt x="4227" y="0"/>
                    </a:lnTo>
                    <a:lnTo>
                      <a:pt x="4173" y="0"/>
                    </a:lnTo>
                    <a:lnTo>
                      <a:pt x="4119" y="0"/>
                    </a:lnTo>
                    <a:lnTo>
                      <a:pt x="4066" y="0"/>
                    </a:lnTo>
                    <a:lnTo>
                      <a:pt x="4012" y="0"/>
                    </a:lnTo>
                    <a:lnTo>
                      <a:pt x="3958" y="0"/>
                    </a:lnTo>
                    <a:lnTo>
                      <a:pt x="3905" y="0"/>
                    </a:lnTo>
                    <a:lnTo>
                      <a:pt x="3852" y="0"/>
                    </a:lnTo>
                    <a:lnTo>
                      <a:pt x="3799" y="0"/>
                    </a:lnTo>
                    <a:lnTo>
                      <a:pt x="3746" y="0"/>
                    </a:lnTo>
                    <a:lnTo>
                      <a:pt x="3694" y="0"/>
                    </a:lnTo>
                    <a:lnTo>
                      <a:pt x="3641" y="0"/>
                    </a:lnTo>
                    <a:lnTo>
                      <a:pt x="3588" y="0"/>
                    </a:lnTo>
                    <a:lnTo>
                      <a:pt x="3536" y="0"/>
                    </a:lnTo>
                    <a:lnTo>
                      <a:pt x="3484" y="0"/>
                    </a:lnTo>
                    <a:lnTo>
                      <a:pt x="3431" y="0"/>
                    </a:lnTo>
                    <a:lnTo>
                      <a:pt x="3380" y="0"/>
                    </a:lnTo>
                    <a:lnTo>
                      <a:pt x="3328" y="0"/>
                    </a:lnTo>
                    <a:lnTo>
                      <a:pt x="3277" y="0"/>
                    </a:lnTo>
                    <a:lnTo>
                      <a:pt x="3226" y="0"/>
                    </a:lnTo>
                    <a:lnTo>
                      <a:pt x="3174" y="0"/>
                    </a:lnTo>
                    <a:lnTo>
                      <a:pt x="3124" y="0"/>
                    </a:lnTo>
                    <a:lnTo>
                      <a:pt x="3073" y="0"/>
                    </a:lnTo>
                    <a:lnTo>
                      <a:pt x="3023" y="0"/>
                    </a:lnTo>
                    <a:lnTo>
                      <a:pt x="2974" y="0"/>
                    </a:lnTo>
                    <a:lnTo>
                      <a:pt x="2923" y="0"/>
                    </a:lnTo>
                    <a:lnTo>
                      <a:pt x="2874" y="0"/>
                    </a:lnTo>
                    <a:lnTo>
                      <a:pt x="2824" y="0"/>
                    </a:lnTo>
                    <a:lnTo>
                      <a:pt x="2775" y="0"/>
                    </a:lnTo>
                    <a:lnTo>
                      <a:pt x="2727" y="0"/>
                    </a:lnTo>
                    <a:lnTo>
                      <a:pt x="2677" y="0"/>
                    </a:lnTo>
                    <a:lnTo>
                      <a:pt x="2629" y="0"/>
                    </a:lnTo>
                    <a:lnTo>
                      <a:pt x="2581" y="0"/>
                    </a:lnTo>
                    <a:lnTo>
                      <a:pt x="2534" y="0"/>
                    </a:lnTo>
                    <a:lnTo>
                      <a:pt x="2485" y="0"/>
                    </a:lnTo>
                    <a:lnTo>
                      <a:pt x="2438" y="0"/>
                    </a:lnTo>
                    <a:lnTo>
                      <a:pt x="2392" y="0"/>
                    </a:lnTo>
                    <a:lnTo>
                      <a:pt x="2345" y="0"/>
                    </a:lnTo>
                    <a:lnTo>
                      <a:pt x="2299" y="0"/>
                    </a:lnTo>
                    <a:lnTo>
                      <a:pt x="2253" y="0"/>
                    </a:lnTo>
                    <a:lnTo>
                      <a:pt x="2207" y="0"/>
                    </a:lnTo>
                    <a:lnTo>
                      <a:pt x="2162" y="0"/>
                    </a:lnTo>
                    <a:lnTo>
                      <a:pt x="2115" y="0"/>
                    </a:lnTo>
                    <a:lnTo>
                      <a:pt x="2072" y="0"/>
                    </a:lnTo>
                    <a:lnTo>
                      <a:pt x="2027" y="0"/>
                    </a:lnTo>
                    <a:lnTo>
                      <a:pt x="1983" y="0"/>
                    </a:lnTo>
                    <a:lnTo>
                      <a:pt x="1939" y="0"/>
                    </a:lnTo>
                    <a:lnTo>
                      <a:pt x="1895" y="0"/>
                    </a:lnTo>
                    <a:lnTo>
                      <a:pt x="1852" y="0"/>
                    </a:lnTo>
                    <a:lnTo>
                      <a:pt x="1809" y="0"/>
                    </a:lnTo>
                    <a:lnTo>
                      <a:pt x="1766" y="0"/>
                    </a:lnTo>
                    <a:lnTo>
                      <a:pt x="1725" y="0"/>
                    </a:lnTo>
                    <a:lnTo>
                      <a:pt x="1683" y="0"/>
                    </a:lnTo>
                    <a:lnTo>
                      <a:pt x="1641" y="0"/>
                    </a:lnTo>
                    <a:lnTo>
                      <a:pt x="1601" y="0"/>
                    </a:lnTo>
                    <a:lnTo>
                      <a:pt x="1560" y="0"/>
                    </a:lnTo>
                    <a:lnTo>
                      <a:pt x="1521" y="0"/>
                    </a:lnTo>
                    <a:lnTo>
                      <a:pt x="1481" y="0"/>
                    </a:lnTo>
                    <a:lnTo>
                      <a:pt x="1442" y="0"/>
                    </a:lnTo>
                    <a:lnTo>
                      <a:pt x="1402" y="0"/>
                    </a:lnTo>
                    <a:lnTo>
                      <a:pt x="1364" y="0"/>
                    </a:lnTo>
                    <a:lnTo>
                      <a:pt x="1325" y="0"/>
                    </a:lnTo>
                    <a:lnTo>
                      <a:pt x="1288" y="0"/>
                    </a:lnTo>
                    <a:lnTo>
                      <a:pt x="1251" y="0"/>
                    </a:lnTo>
                    <a:lnTo>
                      <a:pt x="1214" y="0"/>
                    </a:lnTo>
                    <a:lnTo>
                      <a:pt x="1178" y="0"/>
                    </a:lnTo>
                    <a:lnTo>
                      <a:pt x="1142" y="0"/>
                    </a:lnTo>
                    <a:lnTo>
                      <a:pt x="1107" y="0"/>
                    </a:lnTo>
                    <a:lnTo>
                      <a:pt x="1072" y="0"/>
                    </a:lnTo>
                    <a:lnTo>
                      <a:pt x="1037" y="0"/>
                    </a:lnTo>
                    <a:lnTo>
                      <a:pt x="1003" y="0"/>
                    </a:lnTo>
                    <a:lnTo>
                      <a:pt x="969" y="0"/>
                    </a:lnTo>
                    <a:lnTo>
                      <a:pt x="936" y="0"/>
                    </a:lnTo>
                    <a:lnTo>
                      <a:pt x="904" y="0"/>
                    </a:lnTo>
                    <a:lnTo>
                      <a:pt x="871" y="0"/>
                    </a:lnTo>
                    <a:lnTo>
                      <a:pt x="839" y="0"/>
                    </a:lnTo>
                    <a:lnTo>
                      <a:pt x="808" y="0"/>
                    </a:lnTo>
                    <a:lnTo>
                      <a:pt x="778" y="0"/>
                    </a:lnTo>
                    <a:lnTo>
                      <a:pt x="748" y="0"/>
                    </a:lnTo>
                    <a:lnTo>
                      <a:pt x="718" y="0"/>
                    </a:lnTo>
                    <a:lnTo>
                      <a:pt x="689" y="0"/>
                    </a:lnTo>
                    <a:lnTo>
                      <a:pt x="660" y="0"/>
                    </a:lnTo>
                    <a:lnTo>
                      <a:pt x="632" y="0"/>
                    </a:lnTo>
                    <a:lnTo>
                      <a:pt x="604" y="0"/>
                    </a:lnTo>
                    <a:lnTo>
                      <a:pt x="578" y="0"/>
                    </a:lnTo>
                    <a:lnTo>
                      <a:pt x="552" y="0"/>
                    </a:lnTo>
                    <a:lnTo>
                      <a:pt x="525" y="0"/>
                    </a:lnTo>
                    <a:lnTo>
                      <a:pt x="500" y="0"/>
                    </a:lnTo>
                    <a:lnTo>
                      <a:pt x="475" y="0"/>
                    </a:lnTo>
                    <a:lnTo>
                      <a:pt x="451" y="0"/>
                    </a:lnTo>
                    <a:lnTo>
                      <a:pt x="428" y="0"/>
                    </a:lnTo>
                    <a:lnTo>
                      <a:pt x="405" y="0"/>
                    </a:lnTo>
                    <a:lnTo>
                      <a:pt x="382" y="0"/>
                    </a:lnTo>
                    <a:lnTo>
                      <a:pt x="360" y="0"/>
                    </a:lnTo>
                    <a:lnTo>
                      <a:pt x="339" y="0"/>
                    </a:lnTo>
                    <a:lnTo>
                      <a:pt x="318" y="0"/>
                    </a:lnTo>
                    <a:lnTo>
                      <a:pt x="297" y="0"/>
                    </a:lnTo>
                    <a:lnTo>
                      <a:pt x="278" y="0"/>
                    </a:lnTo>
                    <a:lnTo>
                      <a:pt x="259" y="0"/>
                    </a:lnTo>
                    <a:lnTo>
                      <a:pt x="241" y="0"/>
                    </a:lnTo>
                    <a:lnTo>
                      <a:pt x="224" y="0"/>
                    </a:lnTo>
                    <a:lnTo>
                      <a:pt x="206" y="0"/>
                    </a:lnTo>
                    <a:lnTo>
                      <a:pt x="189" y="0"/>
                    </a:lnTo>
                    <a:lnTo>
                      <a:pt x="174" y="0"/>
                    </a:lnTo>
                    <a:lnTo>
                      <a:pt x="159" y="0"/>
                    </a:lnTo>
                    <a:lnTo>
                      <a:pt x="144" y="0"/>
                    </a:lnTo>
                    <a:lnTo>
                      <a:pt x="130" y="0"/>
                    </a:lnTo>
                    <a:lnTo>
                      <a:pt x="117" y="0"/>
                    </a:lnTo>
                    <a:lnTo>
                      <a:pt x="105" y="0"/>
                    </a:lnTo>
                    <a:lnTo>
                      <a:pt x="93" y="0"/>
                    </a:lnTo>
                    <a:lnTo>
                      <a:pt x="82" y="0"/>
                    </a:lnTo>
                    <a:lnTo>
                      <a:pt x="72" y="0"/>
                    </a:lnTo>
                    <a:lnTo>
                      <a:pt x="62" y="0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37" y="0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3" y="48"/>
                    </a:lnTo>
                    <a:lnTo>
                      <a:pt x="5" y="48"/>
                    </a:lnTo>
                    <a:lnTo>
                      <a:pt x="8" y="48"/>
                    </a:lnTo>
                    <a:lnTo>
                      <a:pt x="13" y="48"/>
                    </a:lnTo>
                    <a:lnTo>
                      <a:pt x="18" y="48"/>
                    </a:lnTo>
                    <a:lnTo>
                      <a:pt x="24" y="48"/>
                    </a:lnTo>
                    <a:lnTo>
                      <a:pt x="29" y="48"/>
                    </a:lnTo>
                    <a:lnTo>
                      <a:pt x="37" y="48"/>
                    </a:lnTo>
                    <a:lnTo>
                      <a:pt x="45" y="48"/>
                    </a:lnTo>
                    <a:lnTo>
                      <a:pt x="52" y="48"/>
                    </a:lnTo>
                    <a:lnTo>
                      <a:pt x="62" y="48"/>
                    </a:lnTo>
                    <a:lnTo>
                      <a:pt x="72" y="48"/>
                    </a:lnTo>
                    <a:lnTo>
                      <a:pt x="82" y="48"/>
                    </a:lnTo>
                    <a:lnTo>
                      <a:pt x="93" y="48"/>
                    </a:lnTo>
                    <a:lnTo>
                      <a:pt x="105" y="48"/>
                    </a:lnTo>
                    <a:lnTo>
                      <a:pt x="117" y="48"/>
                    </a:lnTo>
                    <a:lnTo>
                      <a:pt x="130" y="48"/>
                    </a:lnTo>
                    <a:lnTo>
                      <a:pt x="144" y="48"/>
                    </a:lnTo>
                    <a:lnTo>
                      <a:pt x="159" y="48"/>
                    </a:lnTo>
                    <a:lnTo>
                      <a:pt x="174" y="48"/>
                    </a:lnTo>
                    <a:lnTo>
                      <a:pt x="189" y="48"/>
                    </a:lnTo>
                    <a:lnTo>
                      <a:pt x="206" y="48"/>
                    </a:lnTo>
                    <a:lnTo>
                      <a:pt x="224" y="48"/>
                    </a:lnTo>
                    <a:lnTo>
                      <a:pt x="241" y="48"/>
                    </a:lnTo>
                    <a:lnTo>
                      <a:pt x="259" y="48"/>
                    </a:lnTo>
                    <a:lnTo>
                      <a:pt x="278" y="48"/>
                    </a:lnTo>
                    <a:lnTo>
                      <a:pt x="297" y="48"/>
                    </a:lnTo>
                    <a:lnTo>
                      <a:pt x="318" y="48"/>
                    </a:lnTo>
                    <a:lnTo>
                      <a:pt x="339" y="48"/>
                    </a:lnTo>
                    <a:lnTo>
                      <a:pt x="360" y="48"/>
                    </a:lnTo>
                    <a:lnTo>
                      <a:pt x="382" y="48"/>
                    </a:lnTo>
                    <a:lnTo>
                      <a:pt x="403" y="48"/>
                    </a:lnTo>
                    <a:lnTo>
                      <a:pt x="427" y="48"/>
                    </a:lnTo>
                    <a:lnTo>
                      <a:pt x="451" y="48"/>
                    </a:lnTo>
                    <a:lnTo>
                      <a:pt x="475" y="48"/>
                    </a:lnTo>
                    <a:lnTo>
                      <a:pt x="500" y="48"/>
                    </a:lnTo>
                    <a:lnTo>
                      <a:pt x="525" y="48"/>
                    </a:lnTo>
                    <a:lnTo>
                      <a:pt x="551" y="48"/>
                    </a:lnTo>
                    <a:lnTo>
                      <a:pt x="577" y="48"/>
                    </a:lnTo>
                    <a:lnTo>
                      <a:pt x="604" y="48"/>
                    </a:lnTo>
                    <a:lnTo>
                      <a:pt x="632" y="48"/>
                    </a:lnTo>
                    <a:lnTo>
                      <a:pt x="660" y="48"/>
                    </a:lnTo>
                    <a:lnTo>
                      <a:pt x="689" y="48"/>
                    </a:lnTo>
                    <a:lnTo>
                      <a:pt x="717" y="48"/>
                    </a:lnTo>
                    <a:lnTo>
                      <a:pt x="747" y="48"/>
                    </a:lnTo>
                    <a:lnTo>
                      <a:pt x="778" y="48"/>
                    </a:lnTo>
                    <a:lnTo>
                      <a:pt x="808" y="48"/>
                    </a:lnTo>
                    <a:lnTo>
                      <a:pt x="839" y="48"/>
                    </a:lnTo>
                    <a:lnTo>
                      <a:pt x="871" y="48"/>
                    </a:lnTo>
                    <a:lnTo>
                      <a:pt x="903" y="48"/>
                    </a:lnTo>
                    <a:lnTo>
                      <a:pt x="936" y="48"/>
                    </a:lnTo>
                    <a:lnTo>
                      <a:pt x="969" y="48"/>
                    </a:lnTo>
                    <a:lnTo>
                      <a:pt x="1003" y="48"/>
                    </a:lnTo>
                    <a:lnTo>
                      <a:pt x="1037" y="48"/>
                    </a:lnTo>
                    <a:lnTo>
                      <a:pt x="1071" y="48"/>
                    </a:lnTo>
                    <a:lnTo>
                      <a:pt x="1106" y="48"/>
                    </a:lnTo>
                    <a:lnTo>
                      <a:pt x="1141" y="48"/>
                    </a:lnTo>
                    <a:lnTo>
                      <a:pt x="1177" y="48"/>
                    </a:lnTo>
                    <a:lnTo>
                      <a:pt x="1213" y="48"/>
                    </a:lnTo>
                    <a:lnTo>
                      <a:pt x="1251" y="48"/>
                    </a:lnTo>
                    <a:lnTo>
                      <a:pt x="1288" y="48"/>
                    </a:lnTo>
                    <a:lnTo>
                      <a:pt x="1325" y="48"/>
                    </a:lnTo>
                    <a:lnTo>
                      <a:pt x="1364" y="48"/>
                    </a:lnTo>
                    <a:lnTo>
                      <a:pt x="1402" y="48"/>
                    </a:lnTo>
                    <a:lnTo>
                      <a:pt x="1441" y="48"/>
                    </a:lnTo>
                    <a:lnTo>
                      <a:pt x="1480" y="48"/>
                    </a:lnTo>
                    <a:lnTo>
                      <a:pt x="1520" y="48"/>
                    </a:lnTo>
                    <a:lnTo>
                      <a:pt x="1560" y="48"/>
                    </a:lnTo>
                    <a:lnTo>
                      <a:pt x="1601" y="48"/>
                    </a:lnTo>
                    <a:lnTo>
                      <a:pt x="1641" y="48"/>
                    </a:lnTo>
                    <a:lnTo>
                      <a:pt x="1683" y="48"/>
                    </a:lnTo>
                    <a:lnTo>
                      <a:pt x="1725" y="48"/>
                    </a:lnTo>
                    <a:lnTo>
                      <a:pt x="1766" y="48"/>
                    </a:lnTo>
                    <a:lnTo>
                      <a:pt x="1808" y="48"/>
                    </a:lnTo>
                    <a:lnTo>
                      <a:pt x="1851" y="48"/>
                    </a:lnTo>
                    <a:lnTo>
                      <a:pt x="1895" y="48"/>
                    </a:lnTo>
                    <a:lnTo>
                      <a:pt x="1938" y="48"/>
                    </a:lnTo>
                    <a:lnTo>
                      <a:pt x="1982" y="48"/>
                    </a:lnTo>
                    <a:lnTo>
                      <a:pt x="2025" y="48"/>
                    </a:lnTo>
                    <a:lnTo>
                      <a:pt x="2070" y="48"/>
                    </a:lnTo>
                    <a:lnTo>
                      <a:pt x="2115" y="48"/>
                    </a:lnTo>
                    <a:lnTo>
                      <a:pt x="2160" y="48"/>
                    </a:lnTo>
                    <a:lnTo>
                      <a:pt x="2205" y="48"/>
                    </a:lnTo>
                    <a:lnTo>
                      <a:pt x="2252" y="48"/>
                    </a:lnTo>
                    <a:lnTo>
                      <a:pt x="2298" y="48"/>
                    </a:lnTo>
                    <a:lnTo>
                      <a:pt x="2344" y="48"/>
                    </a:lnTo>
                    <a:lnTo>
                      <a:pt x="2391" y="48"/>
                    </a:lnTo>
                    <a:lnTo>
                      <a:pt x="2438" y="48"/>
                    </a:lnTo>
                    <a:lnTo>
                      <a:pt x="2485" y="48"/>
                    </a:lnTo>
                    <a:lnTo>
                      <a:pt x="2532" y="48"/>
                    </a:lnTo>
                    <a:lnTo>
                      <a:pt x="2581" y="48"/>
                    </a:lnTo>
                    <a:lnTo>
                      <a:pt x="2628" y="48"/>
                    </a:lnTo>
                    <a:lnTo>
                      <a:pt x="2676" y="48"/>
                    </a:lnTo>
                    <a:lnTo>
                      <a:pt x="2726" y="48"/>
                    </a:lnTo>
                    <a:lnTo>
                      <a:pt x="2774" y="48"/>
                    </a:lnTo>
                    <a:lnTo>
                      <a:pt x="2823" y="48"/>
                    </a:lnTo>
                    <a:lnTo>
                      <a:pt x="2873" y="48"/>
                    </a:lnTo>
                    <a:lnTo>
                      <a:pt x="2922" y="48"/>
                    </a:lnTo>
                    <a:lnTo>
                      <a:pt x="2973" y="48"/>
                    </a:lnTo>
                    <a:lnTo>
                      <a:pt x="3022" y="48"/>
                    </a:lnTo>
                    <a:lnTo>
                      <a:pt x="3072" y="48"/>
                    </a:lnTo>
                    <a:lnTo>
                      <a:pt x="3123" y="48"/>
                    </a:lnTo>
                    <a:lnTo>
                      <a:pt x="3173" y="48"/>
                    </a:lnTo>
                    <a:lnTo>
                      <a:pt x="3225" y="48"/>
                    </a:lnTo>
                    <a:lnTo>
                      <a:pt x="3275" y="48"/>
                    </a:lnTo>
                    <a:lnTo>
                      <a:pt x="3327" y="48"/>
                    </a:lnTo>
                    <a:lnTo>
                      <a:pt x="3379" y="48"/>
                    </a:lnTo>
                    <a:lnTo>
                      <a:pt x="3430" y="48"/>
                    </a:lnTo>
                    <a:lnTo>
                      <a:pt x="3483" y="48"/>
                    </a:lnTo>
                    <a:lnTo>
                      <a:pt x="3534" y="48"/>
                    </a:lnTo>
                    <a:lnTo>
                      <a:pt x="3587" y="48"/>
                    </a:lnTo>
                    <a:lnTo>
                      <a:pt x="3639" y="48"/>
                    </a:lnTo>
                    <a:lnTo>
                      <a:pt x="3691" y="48"/>
                    </a:lnTo>
                    <a:lnTo>
                      <a:pt x="3744" y="48"/>
                    </a:lnTo>
                    <a:lnTo>
                      <a:pt x="3798" y="48"/>
                    </a:lnTo>
                    <a:lnTo>
                      <a:pt x="3850" y="48"/>
                    </a:lnTo>
                    <a:lnTo>
                      <a:pt x="3903" y="48"/>
                    </a:lnTo>
                    <a:lnTo>
                      <a:pt x="3957" y="48"/>
                    </a:lnTo>
                    <a:lnTo>
                      <a:pt x="4011" y="48"/>
                    </a:lnTo>
                    <a:lnTo>
                      <a:pt x="4064" y="48"/>
                    </a:lnTo>
                    <a:lnTo>
                      <a:pt x="4118" y="48"/>
                    </a:lnTo>
                    <a:lnTo>
                      <a:pt x="4172" y="48"/>
                    </a:lnTo>
                    <a:lnTo>
                      <a:pt x="4226" y="48"/>
                    </a:lnTo>
                    <a:lnTo>
                      <a:pt x="4280" y="48"/>
                    </a:lnTo>
                    <a:lnTo>
                      <a:pt x="4333" y="48"/>
                    </a:lnTo>
                    <a:lnTo>
                      <a:pt x="4388" y="48"/>
                    </a:lnTo>
                    <a:lnTo>
                      <a:pt x="4442" y="48"/>
                    </a:lnTo>
                    <a:lnTo>
                      <a:pt x="4497" y="48"/>
                    </a:lnTo>
                    <a:lnTo>
                      <a:pt x="4551" y="48"/>
                    </a:lnTo>
                    <a:lnTo>
                      <a:pt x="4605" y="48"/>
                    </a:lnTo>
                    <a:lnTo>
                      <a:pt x="4660" y="48"/>
                    </a:lnTo>
                    <a:lnTo>
                      <a:pt x="4715" y="48"/>
                    </a:lnTo>
                    <a:lnTo>
                      <a:pt x="4770" y="48"/>
                    </a:lnTo>
                    <a:lnTo>
                      <a:pt x="4825" y="48"/>
                    </a:lnTo>
                    <a:lnTo>
                      <a:pt x="4880" y="48"/>
                    </a:lnTo>
                    <a:lnTo>
                      <a:pt x="4935" y="48"/>
                    </a:lnTo>
                    <a:lnTo>
                      <a:pt x="4990" y="48"/>
                    </a:lnTo>
                    <a:lnTo>
                      <a:pt x="5044" y="48"/>
                    </a:lnTo>
                    <a:lnTo>
                      <a:pt x="5099" y="48"/>
                    </a:lnTo>
                    <a:lnTo>
                      <a:pt x="5154" y="48"/>
                    </a:lnTo>
                    <a:lnTo>
                      <a:pt x="5209" y="48"/>
                    </a:lnTo>
                    <a:lnTo>
                      <a:pt x="5264" y="48"/>
                    </a:lnTo>
                    <a:lnTo>
                      <a:pt x="5319" y="48"/>
                    </a:lnTo>
                    <a:lnTo>
                      <a:pt x="5373" y="48"/>
                    </a:lnTo>
                    <a:lnTo>
                      <a:pt x="5429" y="48"/>
                    </a:lnTo>
                    <a:lnTo>
                      <a:pt x="5483" y="48"/>
                    </a:lnTo>
                    <a:lnTo>
                      <a:pt x="5538" y="48"/>
                    </a:lnTo>
                    <a:lnTo>
                      <a:pt x="5593" y="48"/>
                    </a:lnTo>
                    <a:lnTo>
                      <a:pt x="5648" y="48"/>
                    </a:lnTo>
                    <a:lnTo>
                      <a:pt x="5703" y="48"/>
                    </a:lnTo>
                    <a:lnTo>
                      <a:pt x="5758" y="48"/>
                    </a:lnTo>
                    <a:lnTo>
                      <a:pt x="5813" y="48"/>
                    </a:lnTo>
                    <a:lnTo>
                      <a:pt x="5868" y="48"/>
                    </a:lnTo>
                    <a:lnTo>
                      <a:pt x="5922" y="48"/>
                    </a:lnTo>
                    <a:lnTo>
                      <a:pt x="5977" y="48"/>
                    </a:lnTo>
                    <a:lnTo>
                      <a:pt x="6031" y="48"/>
                    </a:lnTo>
                    <a:lnTo>
                      <a:pt x="6086" y="48"/>
                    </a:lnTo>
                    <a:lnTo>
                      <a:pt x="6141" y="48"/>
                    </a:lnTo>
                    <a:lnTo>
                      <a:pt x="6195" y="48"/>
                    </a:lnTo>
                    <a:lnTo>
                      <a:pt x="6249" y="48"/>
                    </a:lnTo>
                    <a:lnTo>
                      <a:pt x="6303" y="48"/>
                    </a:lnTo>
                    <a:lnTo>
                      <a:pt x="6358" y="48"/>
                    </a:lnTo>
                    <a:lnTo>
                      <a:pt x="6412" y="48"/>
                    </a:lnTo>
                    <a:lnTo>
                      <a:pt x="6466" y="48"/>
                    </a:lnTo>
                    <a:lnTo>
                      <a:pt x="6519" y="48"/>
                    </a:lnTo>
                    <a:lnTo>
                      <a:pt x="6573" y="48"/>
                    </a:lnTo>
                    <a:lnTo>
                      <a:pt x="6627" y="48"/>
                    </a:lnTo>
                    <a:lnTo>
                      <a:pt x="6681" y="48"/>
                    </a:lnTo>
                    <a:lnTo>
                      <a:pt x="6733" y="48"/>
                    </a:lnTo>
                    <a:lnTo>
                      <a:pt x="6787" y="48"/>
                    </a:lnTo>
                    <a:lnTo>
                      <a:pt x="6840" y="48"/>
                    </a:lnTo>
                    <a:lnTo>
                      <a:pt x="6892" y="48"/>
                    </a:lnTo>
                    <a:lnTo>
                      <a:pt x="6945" y="48"/>
                    </a:lnTo>
                    <a:lnTo>
                      <a:pt x="6998" y="48"/>
                    </a:lnTo>
                    <a:lnTo>
                      <a:pt x="7051" y="48"/>
                    </a:lnTo>
                    <a:lnTo>
                      <a:pt x="7103" y="48"/>
                    </a:lnTo>
                    <a:lnTo>
                      <a:pt x="7155" y="48"/>
                    </a:lnTo>
                    <a:lnTo>
                      <a:pt x="7206" y="48"/>
                    </a:lnTo>
                    <a:lnTo>
                      <a:pt x="7258" y="48"/>
                    </a:lnTo>
                    <a:lnTo>
                      <a:pt x="7310" y="48"/>
                    </a:lnTo>
                    <a:lnTo>
                      <a:pt x="7361" y="48"/>
                    </a:lnTo>
                    <a:lnTo>
                      <a:pt x="7413" y="48"/>
                    </a:lnTo>
                    <a:lnTo>
                      <a:pt x="7463" y="48"/>
                    </a:lnTo>
                    <a:lnTo>
                      <a:pt x="7514" y="48"/>
                    </a:lnTo>
                    <a:lnTo>
                      <a:pt x="7565" y="48"/>
                    </a:lnTo>
                    <a:lnTo>
                      <a:pt x="7615" y="48"/>
                    </a:lnTo>
                    <a:lnTo>
                      <a:pt x="7665" y="48"/>
                    </a:lnTo>
                    <a:lnTo>
                      <a:pt x="7714" y="48"/>
                    </a:lnTo>
                    <a:lnTo>
                      <a:pt x="7765" y="48"/>
                    </a:lnTo>
                    <a:lnTo>
                      <a:pt x="7814" y="48"/>
                    </a:lnTo>
                    <a:lnTo>
                      <a:pt x="7863" y="48"/>
                    </a:lnTo>
                    <a:lnTo>
                      <a:pt x="7912" y="48"/>
                    </a:lnTo>
                    <a:lnTo>
                      <a:pt x="7960" y="48"/>
                    </a:lnTo>
                    <a:lnTo>
                      <a:pt x="8009" y="48"/>
                    </a:lnTo>
                    <a:lnTo>
                      <a:pt x="8057" y="48"/>
                    </a:lnTo>
                    <a:lnTo>
                      <a:pt x="8105" y="48"/>
                    </a:lnTo>
                    <a:lnTo>
                      <a:pt x="8152" y="48"/>
                    </a:lnTo>
                    <a:lnTo>
                      <a:pt x="8200" y="48"/>
                    </a:lnTo>
                    <a:lnTo>
                      <a:pt x="8247" y="48"/>
                    </a:lnTo>
                    <a:lnTo>
                      <a:pt x="8293" y="48"/>
                    </a:lnTo>
                    <a:lnTo>
                      <a:pt x="8340" y="48"/>
                    </a:lnTo>
                    <a:lnTo>
                      <a:pt x="8386" y="48"/>
                    </a:lnTo>
                    <a:lnTo>
                      <a:pt x="8431" y="48"/>
                    </a:lnTo>
                    <a:lnTo>
                      <a:pt x="8477" y="48"/>
                    </a:lnTo>
                    <a:lnTo>
                      <a:pt x="8522" y="48"/>
                    </a:lnTo>
                    <a:lnTo>
                      <a:pt x="8567" y="48"/>
                    </a:lnTo>
                    <a:lnTo>
                      <a:pt x="8611" y="48"/>
                    </a:lnTo>
                    <a:lnTo>
                      <a:pt x="8655" y="48"/>
                    </a:lnTo>
                    <a:lnTo>
                      <a:pt x="8699" y="48"/>
                    </a:lnTo>
                    <a:lnTo>
                      <a:pt x="8743" y="48"/>
                    </a:lnTo>
                    <a:lnTo>
                      <a:pt x="8786" y="48"/>
                    </a:lnTo>
                    <a:lnTo>
                      <a:pt x="8828" y="48"/>
                    </a:lnTo>
                    <a:lnTo>
                      <a:pt x="8871" y="48"/>
                    </a:lnTo>
                    <a:lnTo>
                      <a:pt x="8913" y="48"/>
                    </a:lnTo>
                    <a:lnTo>
                      <a:pt x="8955" y="48"/>
                    </a:lnTo>
                    <a:lnTo>
                      <a:pt x="8996" y="48"/>
                    </a:lnTo>
                    <a:lnTo>
                      <a:pt x="9037" y="48"/>
                    </a:lnTo>
                    <a:lnTo>
                      <a:pt x="9077" y="48"/>
                    </a:lnTo>
                    <a:lnTo>
                      <a:pt x="9117" y="48"/>
                    </a:lnTo>
                    <a:lnTo>
                      <a:pt x="9158" y="48"/>
                    </a:lnTo>
                    <a:lnTo>
                      <a:pt x="9196" y="48"/>
                    </a:lnTo>
                    <a:lnTo>
                      <a:pt x="9235" y="48"/>
                    </a:lnTo>
                    <a:lnTo>
                      <a:pt x="9274" y="48"/>
                    </a:lnTo>
                    <a:lnTo>
                      <a:pt x="9312" y="48"/>
                    </a:lnTo>
                    <a:lnTo>
                      <a:pt x="9350" y="48"/>
                    </a:lnTo>
                    <a:lnTo>
                      <a:pt x="9387" y="48"/>
                    </a:lnTo>
                    <a:lnTo>
                      <a:pt x="9423" y="48"/>
                    </a:lnTo>
                    <a:lnTo>
                      <a:pt x="9459" y="48"/>
                    </a:lnTo>
                    <a:lnTo>
                      <a:pt x="9496" y="48"/>
                    </a:lnTo>
                    <a:lnTo>
                      <a:pt x="9531" y="48"/>
                    </a:lnTo>
                    <a:lnTo>
                      <a:pt x="9566" y="48"/>
                    </a:lnTo>
                    <a:lnTo>
                      <a:pt x="9601" y="48"/>
                    </a:lnTo>
                    <a:lnTo>
                      <a:pt x="9635" y="48"/>
                    </a:lnTo>
                    <a:lnTo>
                      <a:pt x="9668" y="48"/>
                    </a:lnTo>
                    <a:lnTo>
                      <a:pt x="9702" y="48"/>
                    </a:lnTo>
                    <a:lnTo>
                      <a:pt x="9734" y="48"/>
                    </a:lnTo>
                    <a:lnTo>
                      <a:pt x="9767" y="48"/>
                    </a:lnTo>
                    <a:lnTo>
                      <a:pt x="9797" y="48"/>
                    </a:lnTo>
                    <a:lnTo>
                      <a:pt x="9829" y="48"/>
                    </a:lnTo>
                    <a:lnTo>
                      <a:pt x="9860" y="48"/>
                    </a:lnTo>
                    <a:lnTo>
                      <a:pt x="9890" y="48"/>
                    </a:lnTo>
                    <a:lnTo>
                      <a:pt x="9919" y="48"/>
                    </a:lnTo>
                    <a:lnTo>
                      <a:pt x="9949" y="48"/>
                    </a:lnTo>
                    <a:lnTo>
                      <a:pt x="9977" y="48"/>
                    </a:lnTo>
                    <a:lnTo>
                      <a:pt x="10005" y="48"/>
                    </a:lnTo>
                    <a:lnTo>
                      <a:pt x="10033" y="48"/>
                    </a:lnTo>
                    <a:lnTo>
                      <a:pt x="10060" y="48"/>
                    </a:lnTo>
                    <a:lnTo>
                      <a:pt x="10086" y="48"/>
                    </a:lnTo>
                    <a:lnTo>
                      <a:pt x="10112" y="48"/>
                    </a:lnTo>
                    <a:lnTo>
                      <a:pt x="10138" y="48"/>
                    </a:lnTo>
                    <a:lnTo>
                      <a:pt x="10163" y="48"/>
                    </a:lnTo>
                    <a:lnTo>
                      <a:pt x="10187" y="48"/>
                    </a:lnTo>
                    <a:lnTo>
                      <a:pt x="10210" y="48"/>
                    </a:lnTo>
                    <a:lnTo>
                      <a:pt x="10233" y="48"/>
                    </a:lnTo>
                    <a:lnTo>
                      <a:pt x="10256" y="48"/>
                    </a:lnTo>
                    <a:lnTo>
                      <a:pt x="10278" y="48"/>
                    </a:lnTo>
                    <a:lnTo>
                      <a:pt x="10299" y="48"/>
                    </a:lnTo>
                    <a:lnTo>
                      <a:pt x="10320" y="48"/>
                    </a:lnTo>
                    <a:lnTo>
                      <a:pt x="10339" y="48"/>
                    </a:lnTo>
                    <a:lnTo>
                      <a:pt x="10359" y="48"/>
                    </a:lnTo>
                    <a:lnTo>
                      <a:pt x="10378" y="48"/>
                    </a:lnTo>
                    <a:lnTo>
                      <a:pt x="10397" y="48"/>
                    </a:lnTo>
                    <a:lnTo>
                      <a:pt x="10414" y="48"/>
                    </a:lnTo>
                    <a:lnTo>
                      <a:pt x="10431" y="48"/>
                    </a:lnTo>
                    <a:lnTo>
                      <a:pt x="10447" y="48"/>
                    </a:lnTo>
                    <a:lnTo>
                      <a:pt x="10463" y="48"/>
                    </a:lnTo>
                    <a:lnTo>
                      <a:pt x="10479" y="48"/>
                    </a:lnTo>
                    <a:lnTo>
                      <a:pt x="10493" y="48"/>
                    </a:lnTo>
                    <a:lnTo>
                      <a:pt x="10506" y="48"/>
                    </a:lnTo>
                    <a:lnTo>
                      <a:pt x="10519" y="48"/>
                    </a:lnTo>
                    <a:lnTo>
                      <a:pt x="10533" y="48"/>
                    </a:lnTo>
                    <a:lnTo>
                      <a:pt x="10544" y="48"/>
                    </a:lnTo>
                    <a:lnTo>
                      <a:pt x="10556" y="48"/>
                    </a:lnTo>
                    <a:lnTo>
                      <a:pt x="10566" y="48"/>
                    </a:lnTo>
                    <a:lnTo>
                      <a:pt x="10575" y="48"/>
                    </a:lnTo>
                    <a:lnTo>
                      <a:pt x="10584" y="48"/>
                    </a:lnTo>
                    <a:lnTo>
                      <a:pt x="10593" y="48"/>
                    </a:lnTo>
                    <a:lnTo>
                      <a:pt x="10601" y="48"/>
                    </a:lnTo>
                    <a:lnTo>
                      <a:pt x="10607" y="48"/>
                    </a:lnTo>
                    <a:lnTo>
                      <a:pt x="10614" y="48"/>
                    </a:lnTo>
                    <a:lnTo>
                      <a:pt x="10619" y="48"/>
                    </a:lnTo>
                    <a:lnTo>
                      <a:pt x="10624" y="48"/>
                    </a:lnTo>
                    <a:lnTo>
                      <a:pt x="10628" y="48"/>
                    </a:lnTo>
                    <a:lnTo>
                      <a:pt x="10631" y="48"/>
                    </a:lnTo>
                    <a:lnTo>
                      <a:pt x="10635" y="48"/>
                    </a:lnTo>
                    <a:lnTo>
                      <a:pt x="10636" y="48"/>
                    </a:lnTo>
                    <a:lnTo>
                      <a:pt x="10637" y="48"/>
                    </a:lnTo>
                    <a:lnTo>
                      <a:pt x="10638" y="48"/>
                    </a:lnTo>
                    <a:lnTo>
                      <a:pt x="10639" y="48"/>
                    </a:lnTo>
                    <a:lnTo>
                      <a:pt x="10641" y="48"/>
                    </a:lnTo>
                    <a:lnTo>
                      <a:pt x="10642" y="48"/>
                    </a:lnTo>
                    <a:lnTo>
                      <a:pt x="10641" y="32"/>
                    </a:lnTo>
                    <a:lnTo>
                      <a:pt x="10641" y="16"/>
                    </a:lnTo>
                    <a:lnTo>
                      <a:pt x="10641" y="0"/>
                    </a:lnTo>
                  </a:path>
                </a:pathLst>
              </a:custGeom>
              <a:solidFill>
                <a:srgbClr val="0000FF"/>
              </a:solidFill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350" dirty="0"/>
              </a:p>
            </p:txBody>
          </p:sp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679" y="6367699"/>
                <a:ext cx="1724025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2290674" y="6216322"/>
              <a:ext cx="5131592" cy="577037"/>
              <a:chOff x="2290674" y="6216322"/>
              <a:chExt cx="5131592" cy="577037"/>
            </a:xfrm>
          </p:grpSpPr>
          <p:pic>
            <p:nvPicPr>
              <p:cNvPr id="7" name="Picture 2" descr="CNS">
                <a:hlinkClick r:id="rId5"/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1824" y="6245176"/>
                <a:ext cx="2280442" cy="5481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0674" y="6216322"/>
                <a:ext cx="2647155" cy="577037"/>
              </a:xfrm>
              <a:prstGeom prst="rect">
                <a:avLst/>
              </a:prstGeom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2714396" y="1352686"/>
            <a:ext cx="1819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 field </a:t>
            </a:r>
          </a:p>
          <a:p>
            <a:pPr algn="ctr"/>
            <a:r>
              <a:rPr lang="en-US" dirty="0"/>
              <a:t>corrector magnet</a:t>
            </a:r>
          </a:p>
        </p:txBody>
      </p: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4533740" y="1675852"/>
            <a:ext cx="2400460" cy="129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1"/>
          </p:cNvCxnSpPr>
          <p:nvPr/>
        </p:nvCxnSpPr>
        <p:spPr>
          <a:xfrm flipH="1">
            <a:off x="1750219" y="1675852"/>
            <a:ext cx="964177" cy="114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9746" y="1505634"/>
            <a:ext cx="2110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Vacuum pipe of </a:t>
            </a:r>
          </a:p>
          <a:p>
            <a:pPr algn="ctr"/>
            <a:r>
              <a:rPr lang="en-US" dirty="0"/>
              <a:t>magnetized material</a:t>
            </a:r>
          </a:p>
        </p:txBody>
      </p:sp>
      <p:cxnSp>
        <p:nvCxnSpPr>
          <p:cNvPr id="19" name="Straight Arrow Connector 18"/>
          <p:cNvCxnSpPr>
            <a:stCxn id="17" idx="2"/>
          </p:cNvCxnSpPr>
          <p:nvPr/>
        </p:nvCxnSpPr>
        <p:spPr>
          <a:xfrm flipH="1">
            <a:off x="2714396" y="2151965"/>
            <a:ext cx="5120383" cy="129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</p:cNvCxnSpPr>
          <p:nvPr/>
        </p:nvCxnSpPr>
        <p:spPr>
          <a:xfrm flipH="1">
            <a:off x="7543800" y="2151965"/>
            <a:ext cx="290979" cy="2603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>
            <a:off x="3803062" y="4754992"/>
            <a:ext cx="1207008" cy="33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114 MeV</a:t>
            </a:r>
          </a:p>
        </p:txBody>
      </p:sp>
      <p:sp>
        <p:nvSpPr>
          <p:cNvPr id="20" name="Right Arrow 19"/>
          <p:cNvSpPr/>
          <p:nvPr/>
        </p:nvSpPr>
        <p:spPr>
          <a:xfrm rot="20743904">
            <a:off x="3555101" y="4258416"/>
            <a:ext cx="1207008" cy="33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150 MeV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0473190B-6ED5-48FB-AACE-E4C6B8B95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r>
              <a:rPr lang="en-US" dirty="0"/>
              <a:t>Halbach vs electromagnet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Halbach magnet occupies smaller volume and can generates higher field in the same aperture.</a:t>
            </a:r>
          </a:p>
          <a:p>
            <a:r>
              <a:rPr lang="en-US" dirty="0"/>
              <a:t>It costs much less then the electromagnet.</a:t>
            </a:r>
          </a:p>
          <a:p>
            <a:r>
              <a:rPr lang="en-US" dirty="0"/>
              <a:t>It can be temperature controlled by water cooling.</a:t>
            </a:r>
          </a:p>
          <a:p>
            <a:endParaRPr lang="en-US" dirty="0"/>
          </a:p>
          <a:p>
            <a:r>
              <a:rPr lang="en-US" dirty="0"/>
              <a:t>It is subject to radiation damage. 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This is not a serious problem in the environment of 150 MeV electrons.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The magnet will also be shielded for radiation damage.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1EBD0E-CFED-4A59-9127-BCDB0F64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0EC498-FE9D-402B-8F8E-EA40D1D86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B6AAE0-9734-4CE3-828C-505B596D2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CBETA is.</a:t>
            </a:r>
          </a:p>
          <a:p>
            <a:r>
              <a:rPr lang="en-US" dirty="0"/>
              <a:t>What the field maps are.</a:t>
            </a:r>
          </a:p>
          <a:p>
            <a:pPr lvl="1"/>
            <a:r>
              <a:rPr lang="en-US" dirty="0"/>
              <a:t>Generation of field maps.</a:t>
            </a:r>
          </a:p>
          <a:p>
            <a:pPr lvl="1"/>
            <a:r>
              <a:rPr lang="en-US" dirty="0"/>
              <a:t>How the field maps are used.</a:t>
            </a:r>
          </a:p>
          <a:p>
            <a:r>
              <a:rPr lang="en-US" dirty="0"/>
              <a:t>Some results of the optical functions of CBETA as calculated by </a:t>
            </a:r>
            <a:r>
              <a:rPr lang="en-US" dirty="0" err="1"/>
              <a:t>Zgoubi</a:t>
            </a:r>
            <a:r>
              <a:rPr lang="en-US" dirty="0"/>
              <a:t> using field maps.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60B330C-E587-44A6-9631-AFFC7FFCD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3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7232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25" y="1965286"/>
            <a:ext cx="7512335" cy="2794240"/>
          </a:xfrm>
        </p:spPr>
        <p:txBody>
          <a:bodyPr>
            <a:prstTxWarp prst="textPlain">
              <a:avLst/>
            </a:prstTxWarp>
          </a:bodyPr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 your attention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F7C3751-34F1-452B-82F0-873705D1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3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1" y="1092608"/>
            <a:ext cx="7230484" cy="3734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1440" y="982412"/>
            <a:ext cx="440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Injection: 6 MeV e</a:t>
            </a:r>
            <a:r>
              <a:rPr lang="en-US" baseline="30000" dirty="0"/>
              <a:t>- </a:t>
            </a:r>
            <a:r>
              <a:rPr lang="en-US" dirty="0"/>
              <a:t>100 mA rep-rate 325 MHz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2153" y="2079775"/>
            <a:ext cx="2501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1.3 GHz 16 MV/m E</a:t>
            </a:r>
            <a:r>
              <a:rPr lang="en-US" sz="1400" baseline="-25000" dirty="0"/>
              <a:t>max</a:t>
            </a:r>
            <a:r>
              <a:rPr lang="en-US" sz="1400" dirty="0"/>
              <a:t>~80 MeV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14553" y="1335795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dump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3553" y="1860703"/>
            <a:ext cx="8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533" y="1710443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863" y="5070463"/>
            <a:ext cx="52452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Two remarkable </a:t>
            </a:r>
            <a:r>
              <a:rPr lang="en-US" dirty="0"/>
              <a:t>concepts:</a:t>
            </a:r>
          </a:p>
          <a:p>
            <a:r>
              <a:rPr lang="en-US" dirty="0"/>
              <a:t>                            Energy Recovery </a:t>
            </a:r>
            <a:r>
              <a:rPr lang="en-US" dirty="0" err="1"/>
              <a:t>Linac</a:t>
            </a:r>
            <a:r>
              <a:rPr lang="en-US" dirty="0"/>
              <a:t> (ERL)</a:t>
            </a:r>
          </a:p>
          <a:p>
            <a:r>
              <a:rPr lang="en-US" dirty="0"/>
              <a:t>                           Fixed Field Alternating Gradient (FFAG)</a:t>
            </a:r>
          </a:p>
        </p:txBody>
      </p:sp>
      <p:sp>
        <p:nvSpPr>
          <p:cNvPr id="3" name="Oval 2"/>
          <p:cNvSpPr/>
          <p:nvPr/>
        </p:nvSpPr>
        <p:spPr>
          <a:xfrm rot="840077">
            <a:off x="566153" y="1335795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08995"/>
              </p:ext>
            </p:extLst>
          </p:nvPr>
        </p:nvGraphicFramePr>
        <p:xfrm>
          <a:off x="7623646" y="2621194"/>
          <a:ext cx="1285044" cy="2932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5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Pass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 rot="-60000">
            <a:off x="5205645" y="1872031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0395" y="2449107"/>
            <a:ext cx="1382149" cy="740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885181">
            <a:off x="6690249" y="2334941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20056685">
            <a:off x="839990" y="2387960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43733" y="3190099"/>
            <a:ext cx="1272612" cy="299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1540000">
            <a:off x="5198502" y="1877445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885181">
            <a:off x="6701279" y="2329982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-60000">
            <a:off x="2821190" y="1865540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-60000">
            <a:off x="2821191" y="1860124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-60000">
            <a:off x="2798555" y="1872030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885181">
            <a:off x="6701279" y="2347917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056685">
            <a:off x="837608" y="2367404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19798" y="3493193"/>
            <a:ext cx="1272612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26740" y="3799699"/>
            <a:ext cx="1272612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20056685">
            <a:off x="854276" y="2371291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21540000">
            <a:off x="5205645" y="1877444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-60000">
            <a:off x="2811638" y="1860123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1540000">
            <a:off x="5205645" y="1870301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885181">
            <a:off x="6673188" y="2349429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2 10"/>
          <p:cNvSpPr/>
          <p:nvPr/>
        </p:nvSpPr>
        <p:spPr>
          <a:xfrm>
            <a:off x="3728453" y="4180699"/>
            <a:ext cx="533400" cy="609600"/>
          </a:xfrm>
          <a:prstGeom prst="irregularSeal2">
            <a:avLst/>
          </a:pr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635236" y="4180698"/>
            <a:ext cx="1281109" cy="131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088096" y="4607359"/>
            <a:ext cx="5035460" cy="1466850"/>
            <a:chOff x="4038600" y="4343400"/>
            <a:chExt cx="5035460" cy="146685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4038600" y="4343400"/>
              <a:ext cx="1284596" cy="53340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3585" y="4876800"/>
              <a:ext cx="3800475" cy="933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5D89D03-D717-42DF-A78A-62A3A6B6A2DA}"/>
              </a:ext>
            </a:extLst>
          </p:cNvPr>
          <p:cNvSpPr/>
          <p:nvPr/>
        </p:nvSpPr>
        <p:spPr>
          <a:xfrm>
            <a:off x="52126" y="45019"/>
            <a:ext cx="24384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What is CBETA?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65FD7768-FFA7-45E5-A469-476AD725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4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415381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1111E-6 -1.85185E-6 L 0.16876 0.06111 L 0.17969 0.06528 L 0.18386 0.06736 L 0.19376 0.06667 L 0.20365 0.06528 L 0.21042 0.06667 L 0.21459 0.06667 L 0.22605 0.07431 L 0.22917 0.07361 L 0.23386 0.075 L 0.24219 0.07361 L 0.25313 0.07431 " pathEditMode="relative" ptsTypes="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7.40741E-7 L 0.03559 0.01829 L 0.04983 0.02107 L 0.06146 0.02778 L 0.0757 0.03982 L 0.09236 0.05093 L 0.10278 0.05 L 0.11702 0.05232 L 0.12795 0.05926 L 0.13524 0.06458 L 0.14236 0.06759 L 0.1467 0.06759 L 0.15139 0.06829 L 0.1566 0.07014 L 0.16111 0.07107 L 0.16493 0.07176 L 0.17014 0.07384 " pathEditMode="relative" rAng="0" ptsTypes="AAAAAAAAAAAAAAAAA">
                                      <p:cBhvr>
                                        <p:cTn id="3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764 L 0.03628 0.04329 L 0.04948 0.07523 L 0.05764 0.11736 L 0.05729 0.15209 L 0.05034 0.19306 L 0.04149 0.21667 L 0.0243 0.24607 L -0.0007 0.27431 L -0.02709 0.28982 L -0.05573 0.30162 L -0.08854 0.30787 L -0.12778 0.30996 L -0.14063 0.30926 L -0.44861 0.31134 L -0.52865 0.30926 L -0.57969 0.30139 L -0.59948 0.29306 L -0.61841 0.28334 L -0.63611 0.26945 L -0.65573 0.24861 L -0.67604 0.2132 L -0.68768 0.17014 L -0.69011 0.11736 L -0.68091 0.075 L -0.6658 0.03982 L -0.63872 0.00625 " pathEditMode="relative" rAng="0" ptsTypes="AAAAAAAAAAAAAAAAAAAAAAAAA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8 L 0.02517 -0.00856 L 0.03646 -0.01111 L 0.04948 -0.02083 L 0.0684 -0.0243 L 0.08767 -0.0294 L 0.10156 -0.03773 L 0.10903 -0.04444 L 0.1184 -0.05301 L 0.12969 -0.05625 L 0.13767 -0.05856 L 0.14392 -0.06065 L 0.15 -0.06666 L 0.15695 -0.06967 L 0.16615 -0.07639 L 0.1724 -0.07778 L 0.22726 -0.07731 " pathEditMode="relative" rAng="0" ptsTypes="AAAAAAAAAAAAAAA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5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00"/>
                            </p:stCondLst>
                            <p:childTnLst>
                              <p:par>
                                <p:cTn id="71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500"/>
                            </p:stCondLst>
                            <p:childTnLst>
                              <p:par>
                                <p:cTn id="75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9500"/>
                            </p:stCondLst>
                            <p:childTnLst>
                              <p:par>
                                <p:cTn id="8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7.40741E-7 L 0.03837 0.0132 L 0.04913 0.01597 L 0.06163 0.01829 L 0.06997 0.01968 L 0.08142 0.03495 L 0.09549 0.04051 L 0.10972 0.03912 L 0.12066 0.04653 L 0.12952 0.05347 L 0.13889 0.05926 L 0.15035 0.06273 L 0.15504 0.06482 L 0.15903 0.06597 L 0.16233 0.06829 L 0.16493 0.07176 L 0.17014 0.07384 " pathEditMode="relative" rAng="0" ptsTypes="AAAAAAAAAAAAAAAAA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0"/>
                            </p:stCondLst>
                            <p:childTnLst>
                              <p:par>
                                <p:cTn id="86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0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2500"/>
                            </p:stCondLst>
                            <p:childTnLst>
                              <p:par>
                                <p:cTn id="9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764 L 0.03628 0.04329 L 0.04948 0.07523 L 0.05764 0.11736 L 0.05729 0.15209 L 0.05034 0.19306 L 0.04149 0.21667 L 0.0243 0.24607 L -0.0007 0.27431 L -0.02709 0.28982 L -0.05573 0.30162 L -0.08854 0.30787 L -0.12778 0.30996 L -0.14063 0.30926 L -0.44861 0.31134 L -0.52865 0.30926 L -0.57969 0.30139 L -0.59948 0.29306 L -0.61841 0.28334 L -0.63611 0.26945 L -0.65573 0.24861 L -0.67604 0.2132 L -0.68768 0.17014 L -0.69011 0.11736 L -0.68091 0.075 L -0.6658 0.03982 L -0.63872 0.00625 " pathEditMode="relative" rAng="0" ptsTypes="AAAAAAAAAAAAAAAAAAAAAAAAAAA">
                                      <p:cBhvr>
                                        <p:cTn id="9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500"/>
                            </p:stCondLst>
                            <p:childTnLst>
                              <p:par>
                                <p:cTn id="97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0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500"/>
                            </p:stCondLst>
                            <p:childTnLst>
                              <p:par>
                                <p:cTn id="10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8 L 0.03056 -0.01319 L 0.03577 -0.01504 L 0.0415 -0.02014 L 0.04983 -0.02569 L 0.06094 -0.03264 L 0.07014 -0.03333 L 0.07969 -0.03264 L 0.08993 -0.03819 L 0.10191 -0.05208 L 0.1165 -0.05602 L 0.13177 -0.05879 L 0.13837 -0.06111 L 0.14115 -0.06088 L 0.1448 -0.06296 L 0.15 -0.06666 L 0.15695 -0.06967 L 0.16615 -0.07639 L 0.1724 -0.07777 L 0.22726 -0.07731 " pathEditMode="relative" rAng="0" ptsTypes="AAAAAAAAAAAAAAAAAAAA">
                                      <p:cBhvr>
                                        <p:cTn id="10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500"/>
                            </p:stCondLst>
                            <p:childTnLst>
                              <p:par>
                                <p:cTn id="108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500"/>
                            </p:stCondLst>
                            <p:childTnLst>
                              <p:par>
                                <p:cTn id="119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3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1500"/>
                            </p:stCondLst>
                            <p:childTnLst>
                              <p:par>
                                <p:cTn id="1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2000"/>
                            </p:stCondLst>
                            <p:childTnLst>
                              <p:par>
                                <p:cTn id="13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4.81481E-6 L 0.04045 0.00925 L 0.05399 0.01134 L 0.06424 0.0125 L 0.07691 0.01273 L 0.09045 0.01805 L 0.10278 0.025 L 0.11528 0.03287 L 0.12205 0.03888 L 0.12778 0.04375 L 0.13629 0.05069 L 0.1441 0.05694 L 0.14653 0.05925 L 0.15191 0.06134 L 0.15868 0.0662 L 0.16493 0.07175 L 0.17014 0.07384 " pathEditMode="relative" rAng="0" ptsTypes="AAAAAAAAAAAAAAAAA">
                                      <p:cBhvr>
                                        <p:cTn id="1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4000"/>
                            </p:stCondLst>
                            <p:childTnLst>
                              <p:par>
                                <p:cTn id="134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4500"/>
                            </p:stCondLst>
                            <p:childTnLst>
                              <p:par>
                                <p:cTn id="1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5000"/>
                            </p:stCondLst>
                            <p:childTnLst>
                              <p:par>
                                <p:cTn id="14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764 L 0.03628 0.04329 L 0.04948 0.07523 L 0.05764 0.11736 L 0.05729 0.15209 L 0.05034 0.19306 L 0.04149 0.21667 L 0.0243 0.24607 L -0.0007 0.27431 L -0.02709 0.28982 L -0.05573 0.30162 L -0.08854 0.30787 L -0.12778 0.30996 L -0.14063 0.30926 L -0.44861 0.31134 L -0.52865 0.30926 L -0.57969 0.30139 L -0.59948 0.29306 L -0.61841 0.28334 L -0.63611 0.26945 L -0.65573 0.24861 L -0.67604 0.2132 L -0.68768 0.17014 L -0.69011 0.11736 L -0.68091 0.075 L -0.6658 0.03982 L -0.63872 0.00625 " pathEditMode="relative" rAng="0" ptsTypes="AAAAAAAAAAAAAAAAAAAAAAAAAAA">
                                      <p:cBhvr>
                                        <p:cTn id="1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7000"/>
                            </p:stCondLst>
                            <p:childTnLst>
                              <p:par>
                                <p:cTn id="145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7500"/>
                            </p:stCondLst>
                            <p:childTnLst>
                              <p:par>
                                <p:cTn id="1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8000"/>
                            </p:stCondLst>
                            <p:childTnLst>
                              <p:par>
                                <p:cTn id="15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9 L 0.03247 -0.02176 L 0.04323 -0.02871 L 0.05104 -0.03658 L 0.05677 -0.04074 L 0.06476 -0.04815 L 0.07709 -0.05394 L 0.08802 -0.0588 L 0.1 -0.06204 L 0.11198 -0.06065 L 0.12414 -0.06088 L 0.13438 -0.06343 L 0.14184 -0.06644 L 0.15 -0.06667 L 0.15695 -0.06968 L 0.16615 -0.07639 L 0.1724 -0.07778 L 0.22726 -0.07732 " pathEditMode="relative" rAng="0" ptsTypes="AAAAAAAAAAAAAAAAAA">
                                      <p:cBhvr>
                                        <p:cTn id="15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00"/>
                            </p:stCondLst>
                            <p:childTnLst>
                              <p:par>
                                <p:cTn id="156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0500"/>
                            </p:stCondLst>
                            <p:childTnLst>
                              <p:par>
                                <p:cTn id="1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1000"/>
                            </p:stCondLst>
                            <p:childTnLst>
                              <p:par>
                                <p:cTn id="16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43000"/>
                            </p:stCondLst>
                            <p:childTnLst>
                              <p:par>
                                <p:cTn id="167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3500"/>
                            </p:stCondLst>
                            <p:childTnLst>
                              <p:par>
                                <p:cTn id="171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4000"/>
                            </p:stCondLst>
                            <p:childTnLst>
                              <p:par>
                                <p:cTn id="1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450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7.40741E-7 L 0.0434 0.00741 L 0.05504 0.00671 L 0.0632 0.00602 L 0.07118 0.00602 L 0.0757 0.00532 L 0.09132 0.00671 L 0.10504 0.01505 L 0.11181 0.02268 L 0.11632 0.02523 L 0.12535 0.03495 L 0.13142 0.04005 L 0.13264 0.0419 L 0.13524 0.04398 L 0.13924 0.04838 L 0.1441 0.05694 L 0.14653 0.05926 L 0.15191 0.06134 L 0.15868 0.0662 L 0.16493 0.07176 L 0.17014 0.07384 " pathEditMode="relative" rAng="0" ptsTypes="AAAAAAAAAAAAAAAAAAAAA">
                                      <p:cBhvr>
                                        <p:cTn id="18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6500"/>
                            </p:stCondLst>
                            <p:childTnLst>
                              <p:par>
                                <p:cTn id="182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7000"/>
                            </p:stCondLst>
                            <p:childTnLst>
                              <p:par>
                                <p:cTn id="1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47500"/>
                            </p:stCondLst>
                            <p:childTnLst>
                              <p:par>
                                <p:cTn id="19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763 L 0.03628 0.04328 L 0.04948 0.07523 L 0.05764 0.11736 L 0.05712 0.15208 L 0.05035 0.19305 L 0.04149 0.21666 L 0.03472 0.23101 L 0.02552 0.24328 L 0.01302 0.26435 L -0.00608 0.27777 L -0.02361 0.28773 L -0.03854 0.29444 L -0.04775 0.29768 L -0.05608 0.30115 L -0.07188 0.30439 L -0.09531 0.30555 L -0.11945 0.30879 L -0.15868 0.30995 L -0.17604 0.30671 L -0.31285 0.30763 " pathEditMode="relative" rAng="0" ptsTypes="AAAAAAAAAAAAAAAAAAAAA">
                                      <p:cBhvr>
                                        <p:cTn id="19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2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49500"/>
                            </p:stCondLst>
                            <p:childTnLst>
                              <p:par>
                                <p:cTn id="193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6" presetClass="entr" presetSubtype="21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500"/>
                            </p:stCondLst>
                            <p:childTnLst>
                              <p:par>
                                <p:cTn id="20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13" grpId="0" animBg="1"/>
      <p:bldP spid="13" grpId="1" animBg="1"/>
      <p:bldP spid="13" grpId="2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8" grpId="0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2" animBg="1"/>
      <p:bldP spid="21" grpId="3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 animBg="1"/>
      <p:bldP spid="27" grpId="0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33" y="76200"/>
            <a:ext cx="8229600" cy="639762"/>
          </a:xfrm>
        </p:spPr>
        <p:txBody>
          <a:bodyPr>
            <a:normAutofit/>
          </a:bodyPr>
          <a:lstStyle/>
          <a:p>
            <a:r>
              <a:rPr lang="en-US" sz="2800" dirty="0"/>
              <a:t>The C</a:t>
            </a:r>
            <a:r>
              <a:rPr lang="en-US" sz="2800" dirty="0">
                <a:sym typeface="Symbol"/>
              </a:rPr>
              <a:t>BETA project is a prototype for the </a:t>
            </a:r>
            <a:r>
              <a:rPr lang="en-US" sz="2800" dirty="0" err="1">
                <a:sym typeface="Symbol"/>
              </a:rPr>
              <a:t>eRHIC</a:t>
            </a:r>
            <a:r>
              <a:rPr lang="en-US" sz="2800" dirty="0">
                <a:sym typeface="Symbol"/>
              </a:rPr>
              <a:t> project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67" y="1074444"/>
            <a:ext cx="7230484" cy="3734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4296" y="964248"/>
            <a:ext cx="440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Injection: 6 MeV e</a:t>
            </a:r>
            <a:r>
              <a:rPr lang="en-US" baseline="30000" dirty="0"/>
              <a:t>- </a:t>
            </a:r>
            <a:r>
              <a:rPr lang="en-US" dirty="0"/>
              <a:t>100 mA rep-rate 325 MHz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5009" y="2061611"/>
            <a:ext cx="27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1.3 GHz 16 MV/m ~80 MeV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7409" y="131763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Beam dump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56409" y="1842539"/>
            <a:ext cx="8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7389" y="1692279"/>
            <a:ext cx="87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0541" y="5235041"/>
            <a:ext cx="5245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concepts: Energy Recovery </a:t>
            </a:r>
            <a:r>
              <a:rPr lang="en-US" dirty="0" err="1"/>
              <a:t>Linac</a:t>
            </a:r>
            <a:r>
              <a:rPr lang="en-US" dirty="0"/>
              <a:t> (ERL)</a:t>
            </a:r>
          </a:p>
          <a:p>
            <a:r>
              <a:rPr lang="en-US" dirty="0"/>
              <a:t>                           Fixed Field Alternating Gradient (FFAG)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974840"/>
              </p:ext>
            </p:extLst>
          </p:nvPr>
        </p:nvGraphicFramePr>
        <p:xfrm>
          <a:off x="7554155" y="3061804"/>
          <a:ext cx="1285044" cy="2932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25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5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Pass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Energy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5842"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 rot="-60000">
            <a:off x="5128501" y="1853867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1885181">
            <a:off x="6613105" y="2316777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46909" y="4997878"/>
            <a:ext cx="1330390" cy="35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885181">
            <a:off x="6624135" y="2311818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-60000">
            <a:off x="2744046" y="1847376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-60000">
            <a:off x="2744046" y="1837732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-60000">
            <a:off x="2734494" y="1839356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rot="1885181">
            <a:off x="6624135" y="2329753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rot="20056685">
            <a:off x="766434" y="2342585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20056685">
            <a:off x="763258" y="2349838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21540000">
            <a:off x="5121358" y="1845571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-60000">
            <a:off x="2744046" y="1844099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2 10"/>
          <p:cNvSpPr/>
          <p:nvPr/>
        </p:nvSpPr>
        <p:spPr>
          <a:xfrm>
            <a:off x="3651309" y="4162535"/>
            <a:ext cx="533400" cy="609600"/>
          </a:xfrm>
          <a:prstGeom prst="irregularSeal2">
            <a:avLst/>
          </a:prstGeom>
          <a:solidFill>
            <a:srgbClr val="FF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rot="10631240">
            <a:off x="3632150" y="4417347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546908" y="4676409"/>
            <a:ext cx="1310825" cy="32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rot="20056685">
            <a:off x="742682" y="2380956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546909" y="5351574"/>
            <a:ext cx="1330390" cy="35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508809" y="5705271"/>
            <a:ext cx="1330390" cy="353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21540000">
            <a:off x="5128502" y="1844098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20056685">
            <a:off x="763258" y="2342584"/>
            <a:ext cx="348380" cy="999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54018" y="2941604"/>
            <a:ext cx="5657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any given time there is an equal number of accelerating</a:t>
            </a:r>
          </a:p>
          <a:p>
            <a:pPr algn="ctr"/>
            <a:r>
              <a:rPr lang="en-US" dirty="0"/>
              <a:t>and decelerating bunces inside the ERL.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The Power of the ERL is minimal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422266" y="3048000"/>
            <a:ext cx="1950334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15A87016-3260-4E51-AD2E-15E93A9F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5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37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46 L -0.02865 0.00555 L -0.05157 0.00694 L -0.0724 0.00555 L -0.09323 0.00555 L -0.12552 0.00417 L -0.17761 0.00555 L -0.23073 0.00139 L -0.27865 -0.0125 L -0.31094 -0.03611 L -0.32865 -0.05972 L -0.34844 -0.0875 L -0.36302 -0.13472 L -0.36511 -0.16111 L -0.36198 -0.20139 L -0.35157 -0.23472 L -0.33698 -0.26945 L -0.31615 -0.29306 " pathEditMode="relative" rAng="0" ptsTypes="AAAAAAAAAAAAAAAAAA">
                                      <p:cBhvr>
                                        <p:cTn id="1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47" y="-1435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9 L 0.03073 -0.02731 L 0.04063 -0.03565 L 0.05018 -0.04421 L 0.05695 -0.05092 L 0.06667 -0.05787 L 0.07552 -0.06551 L 0.08872 -0.0669 L 0.09844 -0.06643 L 0.1033 -0.06759 L 0.11268 -0.06898 L 0.12448 -0.06852 L 0.13351 -0.06852 L 0.14167 -0.06852 L 0.14844 -0.06967 L 0.15695 -0.06967 L 0.16615 -0.07639 L 0.1724 -0.07778 L 0.22726 -0.07731 " pathEditMode="relative" rAng="0" ptsTypes="AAAAAAAAAAAAAAAAAAA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0"/>
                            </p:stCondLst>
                            <p:childTnLst>
                              <p:par>
                                <p:cTn id="5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7.40741E-7 L 0.03941 0.00903 L 0.04045 0.00926 L 0.05399 0.01134 L 0.06424 0.0125 L 0.07691 0.01273 L 0.09045 0.01806 L 0.10278 0.025 L 0.11528 0.03287 L 0.12205 0.03889 L 0.12778 0.04375 L 0.13629 0.0507 L 0.1441 0.05695 L 0.14653 0.05926 L 0.15191 0.06134 L 0.15868 0.0662 L 0.16493 0.07176 L 0.17014 0.07384 " pathEditMode="relative" rAng="0" ptsTypes="AAAAAAAAAAAAAAAAAA">
                                      <p:cBhvr>
                                        <p:cTn id="5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57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0764 L 0.03628 0.04328 L 0.04791 0.07847 L 0.05764 0.11736 L 0.05729 0.15208 L 0.05034 0.19305 L 0.04149 0.21666 L 0.0243 0.24606 L -0.0007 0.2743 L -0.02709 0.28981 L -0.05573 0.30162 L -0.08854 0.30787 L -0.12778 0.30995 L -0.14063 0.30926 L -0.44861 0.31134 L -0.52865 0.30926 L -0.57969 0.30139 L -0.59948 0.29305 L -0.61841 0.28333 L -0.63611 0.26944 L -0.65573 0.24861 L -0.67604 0.21319 L -0.68768 0.17014 L -0.69011 0.11736 L -0.68091 0.075 L -0.6658 0.03981 L -0.63872 0.00625 " pathEditMode="relative" rAng="0" ptsTypes="AAAAAAAAAAAAAAAAAAAAAAAAA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500"/>
                            </p:stCondLst>
                            <p:childTnLst>
                              <p:par>
                                <p:cTn id="68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7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9 L 0.029 -0.01806 L 0.03525 -0.02199 L 0.04115 -0.02616 L 0.04688 -0.03102 L 0.05868 -0.04097 L 0.06962 -0.04861 L 0.08177 -0.05347 L 0.09011 -0.05833 L 0.10348 -0.06111 L 0.11615 -0.06111 L 0.13021 -0.06111 L 0.13681 -0.06389 L 0.1415 -0.06505 L 0.14688 -0.06644 L 0.15 -0.06667 L 0.15695 -0.06968 L 0.16615 -0.07639 L 0.1724 -0.07778 L 0.22726 -0.07732 " pathEditMode="relative" rAng="0" ptsTypes="AAAAAAAAAAAAAAAAAAAA">
                                      <p:cBhvr>
                                        <p:cTn id="7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79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500"/>
                            </p:stCondLst>
                            <p:childTnLst>
                              <p:par>
                                <p:cTn id="8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500"/>
                            </p:stCondLst>
                            <p:childTnLst>
                              <p:par>
                                <p:cTn id="90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0"/>
                            </p:stCondLst>
                            <p:childTnLst>
                              <p:par>
                                <p:cTn id="94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5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0"/>
                            </p:stCondLst>
                            <p:childTnLst>
                              <p:par>
                                <p:cTn id="10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7.40741E-7 L 0.03837 0.0132 L 0.04913 0.01597 L 0.06163 0.01829 L 0.06997 0.01968 L 0.08142 0.03495 L 0.09549 0.04051 L 0.10972 0.03912 L 0.12066 0.04653 L 0.12952 0.05347 L 0.13889 0.05926 L 0.15035 0.06273 L 0.15504 0.06482 L 0.15903 0.06597 L 0.16233 0.06829 L 0.16493 0.07176 L 0.17014 0.07384 " pathEditMode="relative" rAng="0" ptsTypes="AAAAAAAAAAAAAAA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5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5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4500"/>
                            </p:stCondLst>
                            <p:childTnLst>
                              <p:par>
                                <p:cTn id="10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764 L 0.03629 0.04329 L 0.05035 0.07431 L 0.05764 0.11736 L 0.05729 0.15208 L 0.05035 0.19306 L 0.0415 0.21667 L 0.02431 0.24607 L -0.00069 0.27431 L -0.02708 0.28982 L -0.05573 0.30162 L -0.08854 0.30787 L -0.12777 0.30995 L -0.14062 0.30926 L -0.44861 0.31134 L -0.52864 0.30926 L -0.57968 0.30139 L -0.59948 0.29306 L -0.6184 0.28333 L -0.63611 0.26945 L -0.65573 0.24861 L -0.67604 0.2132 L -0.68767 0.17014 L -0.6901 0.11736 L -0.6809 0.075 L -0.6658 0.03982 L -0.63871 0.00625 " pathEditMode="relative" rAng="0" ptsTypes="AAAAAAAAAAAAAAAAAAAAAAAAAAA">
                                      <p:cBhvr>
                                        <p:cTn id="1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16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7500"/>
                            </p:stCondLst>
                            <p:childTnLst>
                              <p:par>
                                <p:cTn id="1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8000"/>
                            </p:stCondLst>
                            <p:childTnLst>
                              <p:par>
                                <p:cTn id="12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9 L 0.0283 -0.01621 L 0.03802 -0.02315 L 0.04775 -0.02963 L 0.05782 -0.03565 L 0.07066 -0.03519 L 0.08247 -0.0375 L 0.0908 -0.04584 L 0.09879 -0.05602 L 0.10955 -0.05787 L 0.12066 -0.05834 L 0.13316 -0.06158 L 0.14462 -0.06713 L 0.15504 -0.075 L 0.16615 -0.07639 L 0.1724 -0.07778 L 0.22726 -0.07732 " pathEditMode="relative" rAng="0" ptsTypes="AAAAAAAAAAAAAAAAA">
                                      <p:cBhvr>
                                        <p:cTn id="12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0"/>
                            </p:stCondLst>
                            <p:childTnLst>
                              <p:par>
                                <p:cTn id="127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500"/>
                            </p:stCondLst>
                            <p:childTnLst>
                              <p:par>
                                <p:cTn id="1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1000"/>
                            </p:stCondLst>
                            <p:childTnLst>
                              <p:par>
                                <p:cTn id="13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3000"/>
                            </p:stCondLst>
                            <p:childTnLst>
                              <p:par>
                                <p:cTn id="138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3500"/>
                            </p:stCondLst>
                            <p:childTnLst>
                              <p:par>
                                <p:cTn id="14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4000"/>
                            </p:stCondLst>
                            <p:childTnLst>
                              <p:par>
                                <p:cTn id="1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4500"/>
                            </p:stCondLst>
                            <p:childTnLst>
                              <p:par>
                                <p:cTn id="15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0764 L 0.03629 0.04329 L 0.05191 0.07523 L 0.05764 0.11736 L 0.05729 0.15209 L 0.05035 0.19306 L 0.0415 0.21667 L 0.02431 0.24607 L -0.00069 0.27431 L -0.02708 0.28982 L -0.05573 0.30162 L -0.08854 0.30787 L -0.12777 0.30996 L -0.14062 0.30926 L -0.44861 0.31135 L -0.52864 0.30926 L -0.57968 0.30139 L -0.59948 0.29306 L -0.6184 0.28334 L -0.63611 0.26945 L -0.65573 0.24861 L -0.67604 0.2132 L -0.68767 0.17014 L -0.6901 0.11736 L -0.6809 0.075 L -0.6658 0.03982 L -0.63871 0.00625 " pathEditMode="relative" rAng="0" ptsTypes="AAAAAAAAAAAAAAAAAAAAAAAAAAA">
                                      <p:cBhvr>
                                        <p:cTn id="15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13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6500"/>
                            </p:stCondLst>
                            <p:childTnLst>
                              <p:par>
                                <p:cTn id="153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7000"/>
                            </p:stCondLst>
                            <p:childTnLst>
                              <p:par>
                                <p:cTn id="1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7500"/>
                            </p:stCondLst>
                            <p:childTnLst>
                              <p:par>
                                <p:cTn id="16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03 -0.00578 L 0.02292 -0.00393 L 0.03854 -0.01041 L 0.05347 -0.01967 L 0.07396 -0.0206 L 0.08785 -0.02477 L 0.09792 -0.03125 L 0.11146 -0.04282 L 0.12257 -0.05115 L 0.1382 -0.05393 L 0.15451 -0.06504 L 0.16667 -0.0743 L 0.1724 -0.07778 L 0.22726 -0.07731 " pathEditMode="relative" rAng="0" ptsTypes="AAAAAAAAAAAAAA">
                                      <p:cBhvr>
                                        <p:cTn id="16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9500"/>
                            </p:stCondLst>
                            <p:childTnLst>
                              <p:par>
                                <p:cTn id="164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0000"/>
                            </p:stCondLst>
                            <p:childTnLst>
                              <p:par>
                                <p:cTn id="1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500"/>
                            </p:stCondLst>
                            <p:childTnLst>
                              <p:par>
                                <p:cTn id="17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0.26232 0.00139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2500"/>
                            </p:stCondLst>
                            <p:childTnLst>
                              <p:par>
                                <p:cTn id="175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3000"/>
                            </p:stCondLst>
                            <p:childTnLst>
                              <p:par>
                                <p:cTn id="179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43500"/>
                            </p:stCondLst>
                            <p:childTnLst>
                              <p:par>
                                <p:cTn id="1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3 3.7037E-6 L 0.02291 -0.01042 L 0.04444 -0.01135 L 0.06128 -0.01505 L 0.0875 -0.02338 L 0.1118 -0.03079 L 0.13264 -0.0419 L 0.16527 -0.05301 " pathEditMode="relative" rAng="0" ptsTypes="AAAAAAAA">
                                      <p:cBhvr>
                                        <p:cTn id="18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2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00"/>
                            </p:stCondLst>
                            <p:childTnLst>
                              <p:par>
                                <p:cTn id="191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500"/>
                            </p:stCondLst>
                            <p:childTnLst>
                              <p:par>
                                <p:cTn id="19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5" grpId="0" animBg="1"/>
      <p:bldP spid="15" grpId="1" animBg="1"/>
      <p:bldP spid="15" grpId="2" animBg="1"/>
      <p:bldP spid="18" grpId="0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1" grpId="0" animBg="1"/>
      <p:bldP spid="31" grpId="1" animBg="1"/>
      <p:bldP spid="31" grpId="2" animBg="1"/>
      <p:bldP spid="11" grpId="0" animBg="1"/>
      <p:bldP spid="11" grpId="1" animBg="1"/>
      <p:bldP spid="35" grpId="0" animBg="1"/>
      <p:bldP spid="35" grpId="1" animBg="1"/>
      <p:bldP spid="35" grpId="2" animBg="1"/>
      <p:bldP spid="36" grpId="0" animBg="1"/>
      <p:bldP spid="37" grpId="0" animBg="1"/>
      <p:bldP spid="37" grpId="1" animBg="1"/>
      <p:bldP spid="37" grpId="2" animBg="1"/>
      <p:bldP spid="38" grpId="0" animBg="1"/>
      <p:bldP spid="39" grpId="0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/>
          <p:cNvGrpSpPr/>
          <p:nvPr/>
        </p:nvGrpSpPr>
        <p:grpSpPr>
          <a:xfrm>
            <a:off x="3907916" y="1219200"/>
            <a:ext cx="4508125" cy="3359401"/>
            <a:chOff x="3907916" y="1635183"/>
            <a:chExt cx="3819619" cy="294341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7916" y="1635183"/>
              <a:ext cx="3706767" cy="2943418"/>
            </a:xfrm>
            <a:prstGeom prst="rect">
              <a:avLst/>
            </a:prstGeom>
          </p:spPr>
        </p:pic>
        <p:cxnSp>
          <p:nvCxnSpPr>
            <p:cNvPr id="61" name="Straight Arrow Connector 60"/>
            <p:cNvCxnSpPr/>
            <p:nvPr/>
          </p:nvCxnSpPr>
          <p:spPr>
            <a:xfrm flipH="1" flipV="1">
              <a:off x="6676935" y="3681321"/>
              <a:ext cx="1050600" cy="514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56"/>
            <p:cNvGrpSpPr/>
            <p:nvPr/>
          </p:nvGrpSpPr>
          <p:grpSpPr>
            <a:xfrm>
              <a:off x="5186304" y="2082625"/>
              <a:ext cx="260772" cy="1562584"/>
              <a:chOff x="2004475" y="2610279"/>
              <a:chExt cx="260772" cy="1562584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052255" y="2610279"/>
                <a:ext cx="0" cy="156258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 rot="5400000">
                <a:off x="1831346" y="3148415"/>
                <a:ext cx="607029" cy="260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B050"/>
                    </a:solidFill>
                  </a:rPr>
                  <a:t>41 mm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concept of the FFAG cell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5" y="828649"/>
            <a:ext cx="2674218" cy="13811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7669" y="1176389"/>
            <a:ext cx="820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Focusing</a:t>
            </a:r>
          </a:p>
          <a:p>
            <a:pPr algn="ctr"/>
            <a:r>
              <a:rPr lang="en-US" sz="1400" dirty="0"/>
              <a:t>Quad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45423" y="1265892"/>
            <a:ext cx="102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DeFocusing</a:t>
            </a:r>
            <a:endParaRPr lang="en-US" sz="1400" dirty="0"/>
          </a:p>
          <a:p>
            <a:pPr algn="ctr"/>
            <a:r>
              <a:rPr lang="en-US" sz="1400" dirty="0"/>
              <a:t>Quad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865504" y="4576246"/>
            <a:ext cx="4129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Trajectories of e-bunches with different energy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1532" y="5181600"/>
            <a:ext cx="894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large energy range (42 MeV to 150 MeV) is confined in a small transverse distance of 41 mm 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950279" y="1750822"/>
            <a:ext cx="957637" cy="449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41B0CD7A-80BD-40A8-8B2D-522C5AAC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6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99117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512980" y="76200"/>
            <a:ext cx="5181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Realization of five FFAG cells on a girder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40013" y="304800"/>
            <a:ext cx="8663974" cy="6219169"/>
            <a:chOff x="480029" y="0"/>
            <a:chExt cx="8663974" cy="6219169"/>
          </a:xfrm>
        </p:grpSpPr>
        <p:grpSp>
          <p:nvGrpSpPr>
            <p:cNvPr id="10" name="Group 9"/>
            <p:cNvGrpSpPr/>
            <p:nvPr/>
          </p:nvGrpSpPr>
          <p:grpSpPr>
            <a:xfrm>
              <a:off x="480029" y="1057191"/>
              <a:ext cx="7913387" cy="5161978"/>
              <a:chOff x="374699" y="-616185"/>
              <a:chExt cx="6786619" cy="40788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4699" y="-616185"/>
                <a:ext cx="6786619" cy="407888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43240" y="2642834"/>
                <a:ext cx="24192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OPERA design of 3 cells </a:t>
                </a:r>
              </a:p>
              <a:p>
                <a:pPr algn="ctr"/>
                <a:r>
                  <a:rPr lang="en-US" dirty="0"/>
                  <a:t>with Correctors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6553202" y="0"/>
              <a:ext cx="2590801" cy="2269979"/>
              <a:chOff x="6553202" y="0"/>
              <a:chExt cx="2590801" cy="22699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553202" y="1623648"/>
                <a:ext cx="25113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Single Halbach Magnet</a:t>
                </a:r>
              </a:p>
              <a:p>
                <a:pPr algn="ctr"/>
                <a:r>
                  <a:rPr lang="en-US" dirty="0"/>
                  <a:t>with Corrector</a:t>
                </a:r>
              </a:p>
            </p:txBody>
          </p:sp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5420" y="0"/>
                <a:ext cx="1958583" cy="16606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057191"/>
            <a:ext cx="8351921" cy="5553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F7923CF-4B96-43A0-A3B1-47CEEFC2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7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254837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590207"/>
            <a:ext cx="5324140" cy="4754880"/>
            <a:chOff x="1347929" y="271124"/>
            <a:chExt cx="5921744" cy="5181601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7929" y="271124"/>
              <a:ext cx="5921744" cy="518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 flipV="1">
              <a:off x="6322430" y="243840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-540000" flipV="1">
              <a:off x="3817496" y="3904387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6300000" flipV="1">
              <a:off x="2927966" y="304244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-10380000" flipV="1">
              <a:off x="5217494" y="3848805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4320000" flipV="1">
              <a:off x="6073986" y="297180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-6180000" flipV="1">
              <a:off x="2923383" y="1758564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-4200000" flipV="1">
              <a:off x="6172201" y="182879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2700000" flipV="1">
              <a:off x="3398128" y="3461395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V="1">
              <a:off x="4603168" y="777431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V="1">
              <a:off x="4537401" y="402413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744085" y="2404724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2700000">
              <a:off x="5738743" y="1287780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8900000" flipH="1">
              <a:off x="5738744" y="3514142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8100000" flipH="1">
              <a:off x="3400819" y="128777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-1200000">
              <a:off x="5233451" y="961557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22440000" flipH="1" flipV="1">
              <a:off x="3916179" y="876299"/>
              <a:ext cx="0" cy="457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363313" y="94195"/>
            <a:ext cx="3794904" cy="3996341"/>
            <a:chOff x="5363313" y="94195"/>
            <a:chExt cx="3794904" cy="3996341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313" y="94195"/>
              <a:ext cx="3794904" cy="3515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5395234" y="3751982"/>
              <a:ext cx="3667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Perspective view of Magnetized Wedges 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5150684" y="7315200"/>
            <a:ext cx="545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section of Magnetized Wedges of </a:t>
            </a:r>
            <a:r>
              <a:rPr lang="en-US" dirty="0" err="1"/>
              <a:t>NdFeB</a:t>
            </a:r>
            <a:r>
              <a:rPr lang="en-US" dirty="0"/>
              <a:t>  or  </a:t>
            </a:r>
            <a:r>
              <a:rPr lang="en-US" dirty="0" err="1"/>
              <a:t>SmCo</a:t>
            </a:r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217398" y="2419180"/>
            <a:ext cx="6614655" cy="3387572"/>
            <a:chOff x="254530" y="1876902"/>
            <a:chExt cx="6614655" cy="3387572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387903" y="2253319"/>
              <a:ext cx="304891" cy="20900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/>
            <p:cNvSpPr/>
            <p:nvPr/>
          </p:nvSpPr>
          <p:spPr>
            <a:xfrm rot="5937826">
              <a:off x="3377363" y="1846355"/>
              <a:ext cx="660334" cy="751387"/>
            </a:xfrm>
            <a:prstGeom prst="arc">
              <a:avLst>
                <a:gd name="adj1" fmla="val 15604438"/>
                <a:gd name="adj2" fmla="val 0"/>
              </a:avLst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c 79"/>
            <p:cNvSpPr/>
            <p:nvPr/>
          </p:nvSpPr>
          <p:spPr>
            <a:xfrm rot="5902730">
              <a:off x="2579844" y="1831375"/>
              <a:ext cx="660334" cy="751387"/>
            </a:xfrm>
            <a:prstGeom prst="arc">
              <a:avLst>
                <a:gd name="adj1" fmla="val 15782060"/>
                <a:gd name="adj2" fmla="val 19737767"/>
              </a:avLst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707530" y="2219125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</a:t>
              </a:r>
              <a:endParaRPr lang="en-US" dirty="0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54530" y="3701639"/>
              <a:ext cx="6614655" cy="1562835"/>
              <a:chOff x="254530" y="3701639"/>
              <a:chExt cx="6614655" cy="1562835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254530" y="4802809"/>
                <a:ext cx="52068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ym typeface="Symbol"/>
                  </a:rPr>
                  <a:t>Direction of the easy axis =(n+1) +/2</a:t>
                </a:r>
                <a:endParaRPr lang="en-US" sz="2400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565174" y="4252224"/>
                <a:ext cx="13040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Dipole  n=1</a:t>
                </a:r>
              </a:p>
              <a:p>
                <a:r>
                  <a:rPr lang="en-US" dirty="0"/>
                  <a:t>Quad    n=2</a:t>
                </a:r>
              </a:p>
              <a:p>
                <a:r>
                  <a:rPr lang="en-US" dirty="0"/>
                  <a:t>Sext       n=3</a:t>
                </a:r>
              </a:p>
            </p:txBody>
          </p:sp>
          <p:cxnSp>
            <p:nvCxnSpPr>
              <p:cNvPr id="76" name="Straight Arrow Connector 75"/>
              <p:cNvCxnSpPr>
                <a:stCxn id="70" idx="0"/>
              </p:cNvCxnSpPr>
              <p:nvPr/>
            </p:nvCxnSpPr>
            <p:spPr>
              <a:xfrm flipV="1">
                <a:off x="2857968" y="3701639"/>
                <a:ext cx="600824" cy="110117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/>
            <p:cNvCxnSpPr/>
            <p:nvPr/>
          </p:nvCxnSpPr>
          <p:spPr>
            <a:xfrm>
              <a:off x="2910012" y="2222049"/>
              <a:ext cx="823788" cy="18980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24914" y="2219125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ym typeface="Symbol"/>
                </a:rPr>
                <a:t></a:t>
              </a:r>
              <a:endParaRPr lang="en-US" sz="2000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94902" y="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Halbach</a:t>
            </a:r>
            <a:r>
              <a:rPr lang="en-US" sz="2800" dirty="0"/>
              <a:t> Quadrupole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xmlns="" id="{2C203EEF-3957-44B2-987F-BB42BC1A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8</a:t>
            </a:fld>
            <a:r>
              <a:rPr lang="en-US" dirty="0"/>
              <a:t>/16</a:t>
            </a:r>
          </a:p>
        </p:txBody>
      </p:sp>
    </p:spTree>
    <p:extLst>
      <p:ext uri="{BB962C8B-B14F-4D97-AF65-F5344CB8AC3E}">
        <p14:creationId xmlns:p14="http://schemas.microsoft.com/office/powerpoint/2010/main" val="36904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1"/>
            <a:ext cx="4953000" cy="41909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Large fields in small volume magnet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31113" y="3548036"/>
            <a:ext cx="4340887" cy="2692506"/>
            <a:chOff x="152400" y="4077626"/>
            <a:chExt cx="4340887" cy="2692506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45" y="4262292"/>
              <a:ext cx="3615755" cy="2397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52400" y="4077626"/>
              <a:ext cx="426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Gap=3 cm W=30 cm H=18 cm </a:t>
              </a:r>
              <a:r>
                <a:rPr lang="en-US" dirty="0" err="1"/>
                <a:t>B</a:t>
              </a:r>
              <a:r>
                <a:rPr lang="en-US" baseline="-25000" dirty="0" err="1"/>
                <a:t>max</a:t>
              </a:r>
              <a:r>
                <a:rPr lang="en-US" dirty="0"/>
                <a:t>~ 1 Tesla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8688" y="6400800"/>
              <a:ext cx="4154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Needs Power Supply and water for cooling</a:t>
              </a:r>
            </a:p>
          </p:txBody>
        </p:sp>
      </p:grp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387" y="4739005"/>
            <a:ext cx="873260" cy="80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10003"/>
            <a:ext cx="4276725" cy="308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12" y="3651313"/>
            <a:ext cx="383857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5448914" y="4370775"/>
          <a:ext cx="35052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7" imgW="3504960" imgH="1015920" progId="Equation.3">
                  <p:embed/>
                </p:oleObj>
              </mc:Choice>
              <mc:Fallback>
                <p:oleObj name="Equation" r:id="rId7" imgW="3504960" imgH="101592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4" y="4370775"/>
                        <a:ext cx="35052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20130" y="541718"/>
          <a:ext cx="1854290" cy="912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9" imgW="1625400" imgH="799920" progId="Equation.3">
                  <p:embed/>
                </p:oleObj>
              </mc:Choice>
              <mc:Fallback>
                <p:oleObj name="Equation" r:id="rId9" imgW="1625400" imgH="79992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30" y="541718"/>
                        <a:ext cx="1854290" cy="9126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" name="Group 60"/>
          <p:cNvGrpSpPr/>
          <p:nvPr/>
        </p:nvGrpSpPr>
        <p:grpSpPr>
          <a:xfrm>
            <a:off x="5186273" y="47806"/>
            <a:ext cx="3618976" cy="3352619"/>
            <a:chOff x="5212945" y="104956"/>
            <a:chExt cx="3618976" cy="3352619"/>
          </a:xfrm>
        </p:grpSpPr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945" y="104956"/>
              <a:ext cx="3618976" cy="3352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3" name="Group 62"/>
            <p:cNvGrpSpPr/>
            <p:nvPr/>
          </p:nvGrpSpPr>
          <p:grpSpPr>
            <a:xfrm>
              <a:off x="7276068" y="253031"/>
              <a:ext cx="1161137" cy="1818038"/>
              <a:chOff x="7511420" y="381000"/>
              <a:chExt cx="1161137" cy="1818038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 flipV="1">
                <a:off x="7686675" y="2080594"/>
                <a:ext cx="685800" cy="9939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7686675" y="750332"/>
                <a:ext cx="9525" cy="144870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8372475" y="182970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r</a:t>
                </a:r>
                <a:r>
                  <a:rPr lang="en-US" baseline="-25000" dirty="0" err="1"/>
                  <a:t>i</a:t>
                </a:r>
                <a:endParaRPr lang="en-US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511420" y="381000"/>
                <a:ext cx="474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baseline="-25000" dirty="0"/>
                  <a:t>out</a:t>
                </a:r>
                <a:endParaRPr lang="en-US" dirty="0"/>
              </a:p>
            </p:txBody>
          </p:sp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DFF039-03CC-44E8-8BBD-4445CD41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A672C-86B4-4FE3-9748-BB707B239E8B}" type="slidenum">
              <a:rPr lang="en-US" smtClean="0"/>
              <a:t>9</a:t>
            </a:fld>
            <a:r>
              <a:rPr lang="en-US" dirty="0"/>
              <a:t>/16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877B2DC-50A1-4A43-BC65-175FA11CB6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4" y="3495494"/>
            <a:ext cx="3895241" cy="30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14378</TotalTime>
  <Words>820</Words>
  <Application>Microsoft Macintosh PowerPoint</Application>
  <PresentationFormat>On-screen Show (4:3)</PresentationFormat>
  <Paragraphs>242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Symbol</vt:lpstr>
      <vt:lpstr>Times New Roman</vt:lpstr>
      <vt:lpstr>Arial</vt:lpstr>
      <vt:lpstr>Office Theme</vt:lpstr>
      <vt:lpstr>Equation</vt:lpstr>
      <vt:lpstr>CBETA Field maps of the FFAG magnets and   beam optics results of the FFAG cell from Zgoubi </vt:lpstr>
      <vt:lpstr>PowerPoint Presentation</vt:lpstr>
      <vt:lpstr>Outline</vt:lpstr>
      <vt:lpstr>PowerPoint Presentation</vt:lpstr>
      <vt:lpstr>The CBETA project is a prototype for the eRHIC project</vt:lpstr>
      <vt:lpstr>The concept of the FFAG cell</vt:lpstr>
      <vt:lpstr>PowerPoint Presentation</vt:lpstr>
      <vt:lpstr>PowerPoint Presentation</vt:lpstr>
      <vt:lpstr>Large fields in small volume magnet</vt:lpstr>
      <vt:lpstr>Halbach Magnets do not interfere    NO-Cross-talk</vt:lpstr>
      <vt:lpstr>Wire-Correction of harmonics</vt:lpstr>
      <vt:lpstr>Correctors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  <vt:lpstr>The splitter of the CBETA accelerator</vt:lpstr>
      <vt:lpstr>PowerPoint Presentation</vt:lpstr>
      <vt:lpstr>B/B~5x10-4</vt:lpstr>
      <vt:lpstr>Why do we propose an alterative magnet?</vt:lpstr>
      <vt:lpstr>PowerPoint Presentation</vt:lpstr>
      <vt:lpstr>Dipole field</vt:lpstr>
      <vt:lpstr>Field Uniformity of Halbach magnet (2D)</vt:lpstr>
      <vt:lpstr>Field Uniformity of Halbach magnet (3D)</vt:lpstr>
      <vt:lpstr>Modified Halbach magnet to reduce radiation damage</vt:lpstr>
      <vt:lpstr>Isometric views of the Halbach magnet followed by a low field corrector electromagnet </vt:lpstr>
      <vt:lpstr>Conclusions Halbach vs electromagnet</vt:lpstr>
      <vt:lpstr>Thank you for your attention</vt:lpstr>
    </vt:vector>
  </TitlesOfParts>
  <Company>Hewlett-Packard Company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Tsoupas, Nicholaos</dc:creator>
  <cp:lastModifiedBy>bnash@radiasoft.net</cp:lastModifiedBy>
  <cp:revision>200</cp:revision>
  <dcterms:created xsi:type="dcterms:W3CDTF">2016-07-18T15:22:51Z</dcterms:created>
  <dcterms:modified xsi:type="dcterms:W3CDTF">2019-08-28T17:54:52Z</dcterms:modified>
</cp:coreProperties>
</file>